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media/image25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64" r:id="rId5"/>
  </p:sldMasterIdLst>
  <p:notesMasterIdLst>
    <p:notesMasterId r:id="rId21"/>
  </p:notesMasterIdLst>
  <p:sldIdLst>
    <p:sldId id="266" r:id="rId6"/>
    <p:sldId id="325" r:id="rId7"/>
    <p:sldId id="316" r:id="rId8"/>
    <p:sldId id="317" r:id="rId9"/>
    <p:sldId id="314" r:id="rId10"/>
    <p:sldId id="335" r:id="rId11"/>
    <p:sldId id="331" r:id="rId12"/>
    <p:sldId id="338" r:id="rId13"/>
    <p:sldId id="342" r:id="rId14"/>
    <p:sldId id="334" r:id="rId15"/>
    <p:sldId id="319" r:id="rId16"/>
    <p:sldId id="337" r:id="rId17"/>
    <p:sldId id="340" r:id="rId18"/>
    <p:sldId id="329" r:id="rId19"/>
    <p:sldId id="330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14042"/>
    <a:srgbClr val="F3DE61"/>
    <a:srgbClr val="303F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00" autoAdjust="0"/>
    <p:restoredTop sz="94660"/>
  </p:normalViewPr>
  <p:slideViewPr>
    <p:cSldViewPr snapToGrid="0" showGuides="1">
      <p:cViewPr varScale="1">
        <p:scale>
          <a:sx n="114" d="100"/>
          <a:sy n="114" d="100"/>
        </p:scale>
        <p:origin x="224" y="1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952FB4-5E18-43FD-A1A9-A6E9EC030515}" type="datetimeFigureOut">
              <a:rPr lang="en-GB" smtClean="0"/>
              <a:t>16/07/2021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76F16E-4DF9-493D-B2BF-3F57A1F331D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00072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3FB0258B-33FF-4D51-9C3A-27B24C0AC53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07357" y="1989000"/>
            <a:ext cx="4177286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356953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BE5CCC4-79C4-4095-ADF0-CE1A36F83C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6000" y="6356350"/>
            <a:ext cx="5159098" cy="365125"/>
          </a:xfrm>
          <a:prstGeom prst="rect">
            <a:avLst/>
          </a:prstGeom>
        </p:spPr>
        <p:txBody>
          <a:bodyPr rIns="0"/>
          <a:lstStyle>
            <a:lvl1pPr algn="r">
              <a:defRPr sz="1400">
                <a:solidFill>
                  <a:schemeClr val="tx2"/>
                </a:solidFill>
              </a:defRPr>
            </a:lvl1pPr>
          </a:lstStyle>
          <a:p>
            <a:r>
              <a:rPr lang="nl-BE" dirty="0"/>
              <a:t>Made In – titel presentatie</a:t>
            </a:r>
            <a:endParaRPr lang="en-GB" sz="1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5DBA02-E0B4-40CB-AD39-34B789C7E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7152" y="6356350"/>
            <a:ext cx="521636" cy="365125"/>
          </a:xfrm>
          <a:prstGeom prst="rect">
            <a:avLst/>
          </a:prstGeom>
        </p:spPr>
        <p:txBody>
          <a:bodyPr/>
          <a:lstStyle>
            <a:lvl1pPr algn="r">
              <a:defRPr sz="1400" b="1">
                <a:solidFill>
                  <a:schemeClr val="accent1"/>
                </a:solidFill>
              </a:defRPr>
            </a:lvl1pPr>
          </a:lstStyle>
          <a:p>
            <a:pPr algn="r"/>
            <a:fld id="{4885EEDE-A35D-4C08-94D4-878D80F43B04}" type="slidenum">
              <a:rPr lang="en-GB" smtClean="0"/>
              <a:pPr algn="r"/>
              <a:t>‹#›</a:t>
            </a:fld>
            <a:endParaRPr lang="en-GB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5DD63615-B86E-43DB-95BE-3946BA12028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24991" y="276801"/>
            <a:ext cx="1044321" cy="720000"/>
          </a:xfrm>
          <a:prstGeom prst="rect">
            <a:avLst/>
          </a:prstGeom>
        </p:spPr>
      </p:pic>
      <p:sp>
        <p:nvSpPr>
          <p:cNvPr id="8" name="Title 6">
            <a:extLst>
              <a:ext uri="{FF2B5EF4-FFF2-40B4-BE49-F238E27FC236}">
                <a16:creationId xmlns:a16="http://schemas.microsoft.com/office/drawing/2014/main" id="{D050D0F2-9005-4409-9A44-D98B2A771A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263" y="426494"/>
            <a:ext cx="10078612" cy="831573"/>
          </a:xfrm>
          <a:prstGeom prst="rect">
            <a:avLst/>
          </a:prstGeom>
        </p:spPr>
        <p:txBody>
          <a:bodyPr/>
          <a:lstStyle>
            <a:lvl1pPr>
              <a:defRPr sz="3600" b="1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52917799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4C154BF-2B4C-49F6-9174-108859F795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0CEC5EB4-B812-44A0-B62D-2202BA0308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F63E856-14DA-45D9-B152-6EA0952B9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9A8E3-A644-4BBF-9B56-2CFFBF68B89C}" type="datetimeFigureOut">
              <a:rPr lang="nl-BE" smtClean="0"/>
              <a:t>16/07/2021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80B3D363-2FC7-4815-8F7F-5549B5EA93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6147CDDB-69A6-498D-B871-C96367C518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9E298-005E-423D-8BF1-671D57F207A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15927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65223B6-104F-4D5C-ADF2-3CABF2BB0A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ED2113F-DC22-4BF5-A260-DC35113BAD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44337C1-FF99-4D3F-BC9C-4C9C30ACF3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9A8E3-A644-4BBF-9B56-2CFFBF68B89C}" type="datetimeFigureOut">
              <a:rPr lang="nl-BE" smtClean="0"/>
              <a:t>16/07/2021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821A4B56-647C-4843-98EC-EB2CCFD0AD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5C1A2C54-75C6-4A8E-B131-9609C4372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9E298-005E-423D-8BF1-671D57F207A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249525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21570EA-7916-4E80-9FB4-775D79C96B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3F2725DB-72E6-4C66-B859-EBA9251C55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02EB5DEF-F9E4-43A5-8DAF-BA670E962B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9A8E3-A644-4BBF-9B56-2CFFBF68B89C}" type="datetimeFigureOut">
              <a:rPr lang="nl-BE" smtClean="0"/>
              <a:t>16/07/2021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F0E5D650-8444-4711-BA78-1697A4DEC0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558AF2A5-3319-4743-89CD-13D55731E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9E298-005E-423D-8BF1-671D57F207A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749856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FA40611-6438-41BC-8E16-E1DA70B4E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8C7056D-06C0-4011-9914-B65ABEF72A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73FE2333-BC69-4369-BCFE-CA99E4976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BD37A165-F218-43F2-8682-4AB12C8B28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9A8E3-A644-4BBF-9B56-2CFFBF68B89C}" type="datetimeFigureOut">
              <a:rPr lang="nl-BE" smtClean="0"/>
              <a:t>16/07/2021</a:t>
            </a:fld>
            <a:endParaRPr lang="nl-BE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3EEF569E-EDEE-4EA2-83D0-77EF162769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3BFFB4B4-7F39-44F5-ABE7-3B499FA2EB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9E298-005E-423D-8BF1-671D57F207A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4006529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549BFF-8A86-478F-A277-04E6F41640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F2BD30B2-4D62-438B-9777-A8E181E40F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82643904-982C-4207-A27C-E10BE42421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0B24EC8E-7285-4D92-AF19-8EE0067402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AE876111-1B38-4EF9-B9F5-DF94479901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F31681C8-1CE7-437A-9864-81FF34C7EF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9A8E3-A644-4BBF-9B56-2CFFBF68B89C}" type="datetimeFigureOut">
              <a:rPr lang="nl-BE" smtClean="0"/>
              <a:t>16/07/2021</a:t>
            </a:fld>
            <a:endParaRPr lang="nl-BE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275FECC3-9072-44C8-8C53-1AD5392BA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49088AA0-56E3-4BB9-9D50-EA0475F08C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9E298-005E-423D-8BF1-671D57F207A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686541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2EB654-09FB-4115-90BF-405B6A03E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26F390E6-F01D-4DB2-8C2F-5976923DA2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9A8E3-A644-4BBF-9B56-2CFFBF68B89C}" type="datetimeFigureOut">
              <a:rPr lang="nl-BE" smtClean="0"/>
              <a:t>16/07/2021</a:t>
            </a:fld>
            <a:endParaRPr lang="nl-BE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88C28832-DF18-4857-B3C1-47A667DD72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57E6BEAC-A9FA-44B0-9FE0-B2D2B7FA72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9E298-005E-423D-8BF1-671D57F207A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713777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F4AB32FD-04F4-42A5-9A55-173B3F760A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9A8E3-A644-4BBF-9B56-2CFFBF68B89C}" type="datetimeFigureOut">
              <a:rPr lang="nl-BE" smtClean="0"/>
              <a:t>16/07/2021</a:t>
            </a:fld>
            <a:endParaRPr lang="nl-BE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CC80043E-3041-4E74-864C-2304368CC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7E2B0ADF-A273-4CEB-9301-2BE25AC63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9E298-005E-423D-8BF1-671D57F207A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7477630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9E1390-2564-4950-917E-BB15DBD368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FB3C415-6E7E-42F5-8A80-1BF1219A02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7C48D6A0-186E-408C-AB8A-B2ED8FE90C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7AAECB61-FC00-4625-AA21-E2AF8DBEC3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9A8E3-A644-4BBF-9B56-2CFFBF68B89C}" type="datetimeFigureOut">
              <a:rPr lang="nl-BE" smtClean="0"/>
              <a:t>16/07/2021</a:t>
            </a:fld>
            <a:endParaRPr lang="nl-BE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6ADD8217-06A5-4AA6-B84E-20E4058629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67C6436-AF68-4FB0-922E-D278AFB23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9E298-005E-423D-8BF1-671D57F207A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1662393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24C052-6C7F-449F-A432-6BF132641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E94FCDF8-F7BA-41E5-9CA3-B6D63010651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BE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69213B7B-C739-41E7-A5BF-70B28A8995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D24E5C3B-5BB2-4D18-9F38-74AD2B41EE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9A8E3-A644-4BBF-9B56-2CFFBF68B89C}" type="datetimeFigureOut">
              <a:rPr lang="nl-BE" smtClean="0"/>
              <a:t>16/07/2021</a:t>
            </a:fld>
            <a:endParaRPr lang="nl-BE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F3D437CE-6077-466F-ACFD-DA6B598CF4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2B7A3298-76BE-41A2-91ED-61419B030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9E298-005E-423D-8BF1-671D57F207A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038934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hapter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EA151F6A-BBC5-446A-9CCA-51B6DB357EF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2342638" y="-1773535"/>
            <a:ext cx="988695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D445DA-04F4-4099-8F71-23E63D8486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1850" y="557767"/>
            <a:ext cx="6226920" cy="2387600"/>
          </a:xfrm>
          <a:prstGeom prst="rect">
            <a:avLst/>
          </a:prstGeom>
        </p:spPr>
        <p:txBody>
          <a:bodyPr anchor="t" anchorCtr="0"/>
          <a:lstStyle>
            <a:lvl1pPr algn="l">
              <a:lnSpc>
                <a:spcPts val="8000"/>
              </a:lnSpc>
              <a:defRPr sz="8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C36BFF-837F-49C8-99FA-6D3C15674D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54721" y="4884653"/>
            <a:ext cx="3602334" cy="140561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6840325"/>
      </p:ext>
    </p:extLst>
  </p:cSld>
  <p:clrMapOvr>
    <a:masterClrMapping/>
  </p:clrMapOvr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051787C-8956-412D-BB42-4F5DDAD65C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53B8CA41-913F-484D-9179-DFD5D9B9C5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0DA8A4F4-9BC4-4F68-A0FF-B8E089649B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9A8E3-A644-4BBF-9B56-2CFFBF68B89C}" type="datetimeFigureOut">
              <a:rPr lang="nl-BE" smtClean="0"/>
              <a:t>16/07/2021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78E760E7-F2B6-4F69-BD78-CEE4C1907F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1D7B8D5C-DECD-4611-AE86-D1B16CBC9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9E298-005E-423D-8BF1-671D57F207A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7080079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8B05AC3F-3FFA-4DDA-A96B-69870859581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3158732B-0537-476B-B43B-4A17442A1A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CDDB1F7-8849-464B-816E-6B27176B52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9A8E3-A644-4BBF-9B56-2CFFBF68B89C}" type="datetimeFigureOut">
              <a:rPr lang="nl-BE" smtClean="0"/>
              <a:t>16/07/2021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53942B5B-7282-4AB1-AE28-62A34650DF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160773B-7BBD-4616-8DFE-D895216B96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9E298-005E-423D-8BF1-671D57F207A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4773845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 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55205B02-6FF7-4F29-BAEF-610C09CE017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6313" y="4820852"/>
            <a:ext cx="1924589" cy="2048143"/>
          </a:xfrm>
          <a:prstGeom prst="rect">
            <a:avLst/>
          </a:prstGeom>
        </p:spPr>
      </p:pic>
      <p:sp>
        <p:nvSpPr>
          <p:cNvPr id="7" name="Tijdelijke aanduiding voor tekst 7">
            <a:extLst>
              <a:ext uri="{FF2B5EF4-FFF2-40B4-BE49-F238E27FC236}">
                <a16:creationId xmlns:a16="http://schemas.microsoft.com/office/drawing/2014/main" id="{244931E4-6CD2-4B64-9C7B-FD455115E9B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63115" y="3415731"/>
            <a:ext cx="8151284" cy="631336"/>
          </a:xfrm>
        </p:spPr>
        <p:txBody>
          <a:bodyPr>
            <a:normAutofit/>
          </a:bodyPr>
          <a:lstStyle>
            <a:lvl1pPr marL="0" indent="0" algn="l">
              <a:buNone/>
              <a:defRPr sz="3733" b="0" i="1">
                <a:solidFill>
                  <a:srgbClr val="FF261F"/>
                </a:solidFill>
                <a:latin typeface="Raleway ExtraBold" panose="020B0903030101060003" pitchFamily="34" charset="0"/>
                <a:cs typeface="Raleway ExtraBold" panose="020B0903030101060003" pitchFamily="34" charset="0"/>
              </a:defRPr>
            </a:lvl1pPr>
            <a:lvl2pPr algn="r">
              <a:defRPr b="0" i="0">
                <a:latin typeface="Vista Slab OT Light"/>
                <a:cs typeface="Vista Slab OT Light"/>
              </a:defRPr>
            </a:lvl2pPr>
            <a:lvl3pPr algn="r">
              <a:defRPr b="0" i="0">
                <a:latin typeface="Vista Slab OT Light"/>
                <a:cs typeface="Vista Slab OT Light"/>
              </a:defRPr>
            </a:lvl3pPr>
            <a:lvl4pPr algn="r">
              <a:defRPr b="0" i="0">
                <a:latin typeface="Vista Slab OT Light"/>
                <a:cs typeface="Vista Slab OT Light"/>
              </a:defRPr>
            </a:lvl4pPr>
            <a:lvl5pPr algn="r">
              <a:defRPr b="0" i="0">
                <a:latin typeface="Vista Slab OT Light"/>
                <a:cs typeface="Vista Slab OT Light"/>
              </a:defRPr>
            </a:lvl5pPr>
          </a:lstStyle>
          <a:p>
            <a:pPr lvl="0"/>
            <a:r>
              <a:rPr lang="nl-BE" dirty="0" err="1"/>
              <a:t>Subtitle</a:t>
            </a:r>
            <a:r>
              <a:rPr lang="nl-BE" dirty="0"/>
              <a:t>.</a:t>
            </a:r>
            <a:endParaRPr lang="nl-NL" dirty="0"/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99294407-C801-4D40-B5F4-71A3E0EFF3D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63114" y="2700866"/>
            <a:ext cx="8151284" cy="836401"/>
          </a:xfrm>
        </p:spPr>
        <p:txBody>
          <a:bodyPr anchor="b">
            <a:normAutofit/>
          </a:bodyPr>
          <a:lstStyle>
            <a:lvl1pPr marL="0" indent="0" algn="l">
              <a:buNone/>
              <a:defRPr sz="4267" b="0" i="0">
                <a:solidFill>
                  <a:schemeClr val="tx1"/>
                </a:solidFill>
                <a:latin typeface="Raleway Black" panose="020B0A03030101060003" pitchFamily="34" charset="0"/>
                <a:cs typeface="Raleway Black" panose="020B0A03030101060003" pitchFamily="34" charset="0"/>
              </a:defRPr>
            </a:lvl1pPr>
            <a:lvl2pPr algn="r">
              <a:defRPr b="0" i="0">
                <a:latin typeface="Vista Slab OT Light"/>
                <a:cs typeface="Vista Slab OT Light"/>
              </a:defRPr>
            </a:lvl2pPr>
            <a:lvl3pPr algn="r">
              <a:defRPr b="0" i="0">
                <a:latin typeface="Vista Slab OT Light"/>
                <a:cs typeface="Vista Slab OT Light"/>
              </a:defRPr>
            </a:lvl3pPr>
            <a:lvl4pPr algn="r">
              <a:defRPr b="0" i="0">
                <a:latin typeface="Vista Slab OT Light"/>
                <a:cs typeface="Vista Slab OT Light"/>
              </a:defRPr>
            </a:lvl4pPr>
            <a:lvl5pPr algn="r">
              <a:defRPr b="0" i="0">
                <a:latin typeface="Vista Slab OT Light"/>
                <a:cs typeface="Vista Slab OT Light"/>
              </a:defRPr>
            </a:lvl5pPr>
          </a:lstStyle>
          <a:p>
            <a:pPr lvl="0"/>
            <a:r>
              <a:rPr lang="nl-BE" dirty="0" err="1"/>
              <a:t>Title</a:t>
            </a:r>
            <a:endParaRPr lang="nl-NL" dirty="0"/>
          </a:p>
        </p:txBody>
      </p:sp>
      <p:sp>
        <p:nvSpPr>
          <p:cNvPr id="9" name="Tijdelijke aanduiding voor tekst 7">
            <a:extLst>
              <a:ext uri="{FF2B5EF4-FFF2-40B4-BE49-F238E27FC236}">
                <a16:creationId xmlns:a16="http://schemas.microsoft.com/office/drawing/2014/main" id="{00C51987-B220-44A4-BDB8-B3BAB951B40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63115" y="4866621"/>
            <a:ext cx="8151284" cy="1025728"/>
          </a:xfrm>
        </p:spPr>
        <p:txBody>
          <a:bodyPr>
            <a:normAutofit/>
          </a:bodyPr>
          <a:lstStyle>
            <a:lvl1pPr marL="0" indent="0" algn="l">
              <a:buNone/>
              <a:defRPr sz="2400" b="0" i="0">
                <a:solidFill>
                  <a:schemeClr val="tx1">
                    <a:lumMod val="75000"/>
                    <a:lumOff val="25000"/>
                  </a:schemeClr>
                </a:solidFill>
                <a:latin typeface="Lora" panose="00000500000000000000" pitchFamily="2" charset="0"/>
                <a:cs typeface="Lora" panose="00000500000000000000" pitchFamily="2" charset="0"/>
              </a:defRPr>
            </a:lvl1pPr>
            <a:lvl2pPr algn="r">
              <a:defRPr b="0" i="0">
                <a:latin typeface="Vista Slab OT Light"/>
                <a:cs typeface="Vista Slab OT Light"/>
              </a:defRPr>
            </a:lvl2pPr>
            <a:lvl3pPr algn="r">
              <a:defRPr b="0" i="0">
                <a:latin typeface="Vista Slab OT Light"/>
                <a:cs typeface="Vista Slab OT Light"/>
              </a:defRPr>
            </a:lvl3pPr>
            <a:lvl4pPr algn="r">
              <a:defRPr b="0" i="0">
                <a:latin typeface="Vista Slab OT Light"/>
                <a:cs typeface="Vista Slab OT Light"/>
              </a:defRPr>
            </a:lvl4pPr>
            <a:lvl5pPr algn="r">
              <a:defRPr b="0" i="0">
                <a:latin typeface="Vista Slab OT Light"/>
                <a:cs typeface="Vista Slab OT Light"/>
              </a:defRPr>
            </a:lvl5pPr>
          </a:lstStyle>
          <a:p>
            <a:pPr lvl="0"/>
            <a:r>
              <a:rPr lang="nl-BE" dirty="0" err="1"/>
              <a:t>Location</a:t>
            </a:r>
            <a:r>
              <a:rPr lang="nl-BE" dirty="0"/>
              <a:t> - date</a:t>
            </a:r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4E8DD6FD-DE30-4461-9D7D-1FCA5570DBE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4067" y="6070150"/>
            <a:ext cx="2336800" cy="424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14094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slide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BE5CCC4-79C4-4095-ADF0-CE1A36F83C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6000" y="6356350"/>
            <a:ext cx="5159098" cy="365125"/>
          </a:xfrm>
          <a:prstGeom prst="rect">
            <a:avLst/>
          </a:prstGeom>
        </p:spPr>
        <p:txBody>
          <a:bodyPr rIns="0"/>
          <a:lstStyle>
            <a:lvl1pPr algn="r">
              <a:defRPr sz="1400">
                <a:solidFill>
                  <a:schemeClr val="tx2"/>
                </a:solidFill>
              </a:defRPr>
            </a:lvl1pPr>
          </a:lstStyle>
          <a:p>
            <a:r>
              <a:rPr lang="nl-BE" dirty="0"/>
              <a:t>Made In – titel presentatie</a:t>
            </a:r>
            <a:endParaRPr lang="en-GB" sz="1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5DBA02-E0B4-40CB-AD39-34B789C7E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7152" y="6356350"/>
            <a:ext cx="521636" cy="365125"/>
          </a:xfrm>
          <a:prstGeom prst="rect">
            <a:avLst/>
          </a:prstGeom>
        </p:spPr>
        <p:txBody>
          <a:bodyPr/>
          <a:lstStyle>
            <a:lvl1pPr algn="r">
              <a:defRPr sz="1400" b="1">
                <a:solidFill>
                  <a:schemeClr val="accent1"/>
                </a:solidFill>
              </a:defRPr>
            </a:lvl1pPr>
          </a:lstStyle>
          <a:p>
            <a:pPr algn="r"/>
            <a:fld id="{4885EEDE-A35D-4C08-94D4-878D80F43B04}" type="slidenum">
              <a:rPr lang="en-GB" smtClean="0"/>
              <a:pPr algn="r"/>
              <a:t>‹#›</a:t>
            </a:fld>
            <a:endParaRPr lang="en-GB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5DD63615-B86E-43DB-95BE-3946BA12028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24991" y="276801"/>
            <a:ext cx="1044321" cy="720000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0002086B-98A1-4A59-8CC1-974E9102A5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263" y="426494"/>
            <a:ext cx="10078612" cy="831573"/>
          </a:xfrm>
          <a:prstGeom prst="rect">
            <a:avLst/>
          </a:prstGeom>
        </p:spPr>
        <p:txBody>
          <a:bodyPr/>
          <a:lstStyle>
            <a:lvl1pPr>
              <a:defRPr sz="3600" b="1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B5F650E-073F-41D8-8C11-FDEC224F0DB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2263" y="1558925"/>
            <a:ext cx="10079037" cy="4510088"/>
          </a:xfrm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Font typeface="Arial" panose="020B0604020202020204" pitchFamily="34" charset="0"/>
              <a:buChar char="•"/>
              <a:defRPr sz="2400">
                <a:solidFill>
                  <a:schemeClr val="accent2"/>
                </a:solidFill>
              </a:defRPr>
            </a:lvl1pPr>
            <a:lvl2pPr>
              <a:buClr>
                <a:schemeClr val="accent1"/>
              </a:buClr>
              <a:buFont typeface="Arial" panose="020B0604020202020204" pitchFamily="34" charset="0"/>
              <a:buChar char="•"/>
              <a:defRPr sz="1800">
                <a:solidFill>
                  <a:schemeClr val="accent2"/>
                </a:solidFill>
              </a:defRPr>
            </a:lvl2pPr>
            <a:lvl3pPr>
              <a:buClr>
                <a:schemeClr val="accent1"/>
              </a:buClr>
              <a:buFont typeface="Arial" panose="020B0604020202020204" pitchFamily="34" charset="0"/>
              <a:buChar char="•"/>
              <a:defRPr sz="1800">
                <a:solidFill>
                  <a:schemeClr val="accent2"/>
                </a:solidFill>
              </a:defRPr>
            </a:lvl3pPr>
            <a:lvl4pPr>
              <a:buClr>
                <a:schemeClr val="accent1"/>
              </a:buClr>
              <a:buFont typeface="Arial" panose="020B0604020202020204" pitchFamily="34" charset="0"/>
              <a:buChar char="•"/>
              <a:defRPr sz="1600">
                <a:solidFill>
                  <a:schemeClr val="accent2"/>
                </a:solidFill>
              </a:defRPr>
            </a:lvl4pPr>
            <a:lvl5pPr>
              <a:buClr>
                <a:schemeClr val="accent1"/>
              </a:buClr>
              <a:buFont typeface="Arial" panose="020B0604020202020204" pitchFamily="34" charset="0"/>
              <a:buChar char="•"/>
              <a:defRPr sz="16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34977303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1ECFE009-BD19-4984-A53A-C77837B7DCA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22500" y="1089000"/>
            <a:ext cx="6747000" cy="4680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53525178-9DE8-4995-BA0E-8A238CD0B7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15742" y="1368532"/>
            <a:ext cx="5768698" cy="3498039"/>
          </a:xfrm>
          <a:prstGeom prst="rect">
            <a:avLst/>
          </a:prstGeom>
        </p:spPr>
        <p:txBody>
          <a:bodyPr anchor="ctr" anchorCtr="0"/>
          <a:lstStyle>
            <a:lvl1pPr algn="ctr">
              <a:lnSpc>
                <a:spcPts val="5400"/>
              </a:lnSpc>
              <a:defRPr sz="5400" b="1">
                <a:solidFill>
                  <a:srgbClr val="303F6E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94024851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BE5CCC4-79C4-4095-ADF0-CE1A36F83C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6000" y="6356350"/>
            <a:ext cx="5159098" cy="365125"/>
          </a:xfrm>
          <a:prstGeom prst="rect">
            <a:avLst/>
          </a:prstGeom>
        </p:spPr>
        <p:txBody>
          <a:bodyPr rIns="0"/>
          <a:lstStyle>
            <a:lvl1pPr algn="r">
              <a:defRPr sz="1400">
                <a:solidFill>
                  <a:schemeClr val="tx2"/>
                </a:solidFill>
              </a:defRPr>
            </a:lvl1pPr>
          </a:lstStyle>
          <a:p>
            <a:r>
              <a:rPr lang="nl-BE" dirty="0"/>
              <a:t>Made In – titel presentatie</a:t>
            </a:r>
            <a:endParaRPr lang="en-GB" sz="1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5DBA02-E0B4-40CB-AD39-34B789C7E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7152" y="6356350"/>
            <a:ext cx="521636" cy="365125"/>
          </a:xfrm>
          <a:prstGeom prst="rect">
            <a:avLst/>
          </a:prstGeom>
        </p:spPr>
        <p:txBody>
          <a:bodyPr/>
          <a:lstStyle>
            <a:lvl1pPr algn="r">
              <a:defRPr sz="1400" b="1">
                <a:solidFill>
                  <a:schemeClr val="accent1"/>
                </a:solidFill>
              </a:defRPr>
            </a:lvl1pPr>
          </a:lstStyle>
          <a:p>
            <a:pPr algn="r"/>
            <a:fld id="{4885EEDE-A35D-4C08-94D4-878D80F43B04}" type="slidenum">
              <a:rPr lang="en-GB" smtClean="0"/>
              <a:pPr algn="r"/>
              <a:t>‹#›</a:t>
            </a:fld>
            <a:endParaRPr lang="en-GB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5DD63615-B86E-43DB-95BE-3946BA12028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24991" y="276801"/>
            <a:ext cx="1044321" cy="720000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0002086B-98A1-4A59-8CC1-974E9102A5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263" y="426494"/>
            <a:ext cx="10078612" cy="831573"/>
          </a:xfrm>
          <a:prstGeom prst="rect">
            <a:avLst/>
          </a:prstGeom>
        </p:spPr>
        <p:txBody>
          <a:bodyPr/>
          <a:lstStyle>
            <a:lvl1pPr>
              <a:defRPr sz="3600" b="1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B5F650E-073F-41D8-8C11-FDEC224F0DB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2263" y="1558925"/>
            <a:ext cx="10079037" cy="4510088"/>
          </a:xfrm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Font typeface="Arial" panose="020B0604020202020204" pitchFamily="34" charset="0"/>
              <a:buChar char="•"/>
              <a:defRPr sz="2400">
                <a:solidFill>
                  <a:schemeClr val="accent2"/>
                </a:solidFill>
              </a:defRPr>
            </a:lvl1pPr>
            <a:lvl2pPr>
              <a:buClr>
                <a:schemeClr val="accent1"/>
              </a:buClr>
              <a:buFont typeface="Arial" panose="020B0604020202020204" pitchFamily="34" charset="0"/>
              <a:buChar char="•"/>
              <a:defRPr sz="1800">
                <a:solidFill>
                  <a:schemeClr val="accent2"/>
                </a:solidFill>
              </a:defRPr>
            </a:lvl2pPr>
            <a:lvl3pPr>
              <a:buClr>
                <a:schemeClr val="accent1"/>
              </a:buClr>
              <a:buFont typeface="Arial" panose="020B0604020202020204" pitchFamily="34" charset="0"/>
              <a:buChar char="•"/>
              <a:defRPr sz="1800">
                <a:solidFill>
                  <a:schemeClr val="accent2"/>
                </a:solidFill>
              </a:defRPr>
            </a:lvl3pPr>
            <a:lvl4pPr>
              <a:buClr>
                <a:schemeClr val="accent1"/>
              </a:buClr>
              <a:buFont typeface="Arial" panose="020B0604020202020204" pitchFamily="34" charset="0"/>
              <a:buChar char="•"/>
              <a:defRPr sz="1600">
                <a:solidFill>
                  <a:schemeClr val="accent2"/>
                </a:solidFill>
              </a:defRPr>
            </a:lvl4pPr>
            <a:lvl5pPr>
              <a:buClr>
                <a:schemeClr val="accent1"/>
              </a:buClr>
              <a:buFont typeface="Arial" panose="020B0604020202020204" pitchFamily="34" charset="0"/>
              <a:buChar char="•"/>
              <a:defRPr sz="16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99633040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icture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127F183-54CB-4610-A863-3C07673CA74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4148138"/>
          </a:xfrm>
          <a:prstGeom prst="rect">
            <a:avLst/>
          </a:prstGeom>
          <a:solidFill>
            <a:schemeClr val="bg2"/>
          </a:solidFill>
        </p:spPr>
        <p:txBody>
          <a:bodyPr/>
          <a:lstStyle/>
          <a:p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BE5CCC4-79C4-4095-ADF0-CE1A36F83C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6000" y="6356350"/>
            <a:ext cx="5159098" cy="365125"/>
          </a:xfrm>
          <a:prstGeom prst="rect">
            <a:avLst/>
          </a:prstGeom>
        </p:spPr>
        <p:txBody>
          <a:bodyPr tIns="46800" rIns="0"/>
          <a:lstStyle>
            <a:lvl1pPr algn="r">
              <a:defRPr sz="1400">
                <a:solidFill>
                  <a:schemeClr val="tx2"/>
                </a:solidFill>
              </a:defRPr>
            </a:lvl1pPr>
          </a:lstStyle>
          <a:p>
            <a:r>
              <a:rPr lang="nl-BE" dirty="0"/>
              <a:t>Made In – titel presentatie</a:t>
            </a:r>
            <a:endParaRPr lang="en-GB" sz="1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5DBA02-E0B4-40CB-AD39-34B789C7E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7152" y="6356350"/>
            <a:ext cx="521636" cy="365125"/>
          </a:xfrm>
          <a:prstGeom prst="rect">
            <a:avLst/>
          </a:prstGeom>
        </p:spPr>
        <p:txBody>
          <a:bodyPr/>
          <a:lstStyle>
            <a:lvl1pPr algn="r">
              <a:defRPr sz="1400" b="1">
                <a:solidFill>
                  <a:schemeClr val="accent1"/>
                </a:solidFill>
              </a:defRPr>
            </a:lvl1pPr>
          </a:lstStyle>
          <a:p>
            <a:pPr algn="r"/>
            <a:fld id="{4885EEDE-A35D-4C08-94D4-878D80F43B04}" type="slidenum">
              <a:rPr lang="en-GB" smtClean="0"/>
              <a:pPr algn="r"/>
              <a:t>‹#›</a:t>
            </a:fld>
            <a:endParaRPr lang="en-GB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0002086B-98A1-4A59-8CC1-974E9102A5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263" y="4427761"/>
            <a:ext cx="10078612" cy="708835"/>
          </a:xfrm>
          <a:prstGeom prst="rect">
            <a:avLst/>
          </a:prstGeom>
        </p:spPr>
        <p:txBody>
          <a:bodyPr/>
          <a:lstStyle>
            <a:lvl1pPr>
              <a:defRPr sz="3600" b="1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4F690D47-1177-4A14-9AA5-E80110F1281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2263" y="5136595"/>
            <a:ext cx="10079037" cy="1166013"/>
          </a:xfrm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FontTx/>
              <a:buNone/>
              <a:defRPr sz="1600">
                <a:solidFill>
                  <a:schemeClr val="accent2"/>
                </a:solidFill>
              </a:defRPr>
            </a:lvl1pPr>
            <a:lvl2pPr>
              <a:buClr>
                <a:schemeClr val="accent1"/>
              </a:buClr>
              <a:buFontTx/>
              <a:buNone/>
              <a:defRPr sz="1800">
                <a:solidFill>
                  <a:schemeClr val="accent2"/>
                </a:solidFill>
              </a:defRPr>
            </a:lvl2pPr>
            <a:lvl3pPr>
              <a:buClr>
                <a:schemeClr val="accent1"/>
              </a:buClr>
              <a:buFontTx/>
              <a:buNone/>
              <a:defRPr sz="1800">
                <a:solidFill>
                  <a:schemeClr val="accent2"/>
                </a:solidFill>
              </a:defRPr>
            </a:lvl3pPr>
            <a:lvl4pPr>
              <a:buClr>
                <a:schemeClr val="accent1"/>
              </a:buClr>
              <a:buFontTx/>
              <a:buNone/>
              <a:defRPr sz="1600">
                <a:solidFill>
                  <a:schemeClr val="accent2"/>
                </a:solidFill>
              </a:defRPr>
            </a:lvl4pPr>
            <a:lvl5pPr>
              <a:buClr>
                <a:schemeClr val="accent1"/>
              </a:buClr>
              <a:buFontTx/>
              <a:buNone/>
              <a:defRPr sz="16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19">
            <a:extLst>
              <a:ext uri="{FF2B5EF4-FFF2-40B4-BE49-F238E27FC236}">
                <a16:creationId xmlns:a16="http://schemas.microsoft.com/office/drawing/2014/main" id="{3A900B1A-F778-406D-8746-F7D3F23DF82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825200" y="277200"/>
            <a:ext cx="1044000" cy="720000"/>
          </a:xfrm>
          <a:prstGeom prst="rect">
            <a:avLst/>
          </a:pr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13092659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icture -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127F183-54CB-4610-A863-3C07673CA74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bg2"/>
          </a:solidFill>
        </p:spPr>
        <p:txBody>
          <a:bodyPr/>
          <a:lstStyle/>
          <a:p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BE5CCC4-79C4-4095-ADF0-CE1A36F83C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6000" y="6356350"/>
            <a:ext cx="5159098" cy="365125"/>
          </a:xfrm>
          <a:prstGeom prst="rect">
            <a:avLst/>
          </a:prstGeom>
        </p:spPr>
        <p:txBody>
          <a:bodyPr rIns="0"/>
          <a:lstStyle>
            <a:lvl1pPr algn="r">
              <a:defRPr sz="1400">
                <a:solidFill>
                  <a:schemeClr val="bg1"/>
                </a:solidFill>
              </a:defRPr>
            </a:lvl1pPr>
          </a:lstStyle>
          <a:p>
            <a:r>
              <a:rPr lang="nl-BE" dirty="0"/>
              <a:t>Made In – titel presentatie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5DBA02-E0B4-40CB-AD39-34B789C7E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7152" y="6356350"/>
            <a:ext cx="521636" cy="365125"/>
          </a:xfrm>
          <a:prstGeom prst="rect">
            <a:avLst/>
          </a:prstGeom>
        </p:spPr>
        <p:txBody>
          <a:bodyPr/>
          <a:lstStyle>
            <a:lvl1pPr algn="r">
              <a:defRPr sz="1400" b="1">
                <a:solidFill>
                  <a:schemeClr val="bg1"/>
                </a:solidFill>
              </a:defRPr>
            </a:lvl1pPr>
          </a:lstStyle>
          <a:p>
            <a:fld id="{4885EEDE-A35D-4C08-94D4-878D80F43B04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5DD63615-B86E-43DB-95BE-3946BA12028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24991" y="276801"/>
            <a:ext cx="1044321" cy="720000"/>
          </a:xfrm>
          <a:prstGeom prst="rect">
            <a:avLst/>
          </a:prstGeom>
        </p:spPr>
      </p:pic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4F690D47-1177-4A14-9AA5-E80110F1281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839666" y="2695649"/>
            <a:ext cx="3985326" cy="2901215"/>
          </a:xfrm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FontTx/>
              <a:buNone/>
              <a:defRPr sz="1600">
                <a:solidFill>
                  <a:schemeClr val="bg1"/>
                </a:solidFill>
              </a:defRPr>
            </a:lvl1pPr>
            <a:lvl2pPr>
              <a:buClr>
                <a:schemeClr val="accent1"/>
              </a:buClr>
              <a:buFontTx/>
              <a:buNone/>
              <a:defRPr sz="1800">
                <a:solidFill>
                  <a:schemeClr val="accent2"/>
                </a:solidFill>
              </a:defRPr>
            </a:lvl2pPr>
            <a:lvl3pPr>
              <a:buClr>
                <a:schemeClr val="accent1"/>
              </a:buClr>
              <a:buFontTx/>
              <a:buNone/>
              <a:defRPr sz="1800">
                <a:solidFill>
                  <a:schemeClr val="accent2"/>
                </a:solidFill>
              </a:defRPr>
            </a:lvl3pPr>
            <a:lvl4pPr>
              <a:buClr>
                <a:schemeClr val="accent1"/>
              </a:buClr>
              <a:buFontTx/>
              <a:buNone/>
              <a:defRPr sz="1600">
                <a:solidFill>
                  <a:schemeClr val="accent2"/>
                </a:solidFill>
              </a:defRPr>
            </a:lvl4pPr>
            <a:lvl5pPr>
              <a:buClr>
                <a:schemeClr val="accent1"/>
              </a:buClr>
              <a:buFontTx/>
              <a:buNone/>
              <a:defRPr sz="16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33186716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icture -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127F183-54CB-4610-A863-3C07673CA74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4657917" cy="6858000"/>
          </a:xfrm>
          <a:prstGeom prst="rect">
            <a:avLst/>
          </a:prstGeom>
          <a:solidFill>
            <a:schemeClr val="bg2"/>
          </a:solidFill>
        </p:spPr>
        <p:txBody>
          <a:bodyPr/>
          <a:lstStyle/>
          <a:p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BE5CCC4-79C4-4095-ADF0-CE1A36F83C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6000" y="6356350"/>
            <a:ext cx="5159098" cy="365125"/>
          </a:xfrm>
          <a:prstGeom prst="rect">
            <a:avLst/>
          </a:prstGeom>
        </p:spPr>
        <p:txBody>
          <a:bodyPr rIns="0"/>
          <a:lstStyle>
            <a:lvl1pPr algn="r">
              <a:defRPr sz="1400">
                <a:solidFill>
                  <a:schemeClr val="accent2"/>
                </a:solidFill>
              </a:defRPr>
            </a:lvl1pPr>
          </a:lstStyle>
          <a:p>
            <a:r>
              <a:rPr lang="nl-BE" dirty="0"/>
              <a:t>Made In – titel presentatie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5DBA02-E0B4-40CB-AD39-34B789C7E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7152" y="6356350"/>
            <a:ext cx="521636" cy="365125"/>
          </a:xfrm>
          <a:prstGeom prst="rect">
            <a:avLst/>
          </a:prstGeom>
        </p:spPr>
        <p:txBody>
          <a:bodyPr/>
          <a:lstStyle>
            <a:lvl1pPr algn="r">
              <a:defRPr sz="1400" b="1">
                <a:solidFill>
                  <a:schemeClr val="accent1"/>
                </a:solidFill>
              </a:defRPr>
            </a:lvl1pPr>
          </a:lstStyle>
          <a:p>
            <a:fld id="{4885EEDE-A35D-4C08-94D4-878D80F43B04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5DD63615-B86E-43DB-95BE-3946BA12028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24991" y="276801"/>
            <a:ext cx="1044321" cy="720000"/>
          </a:xfrm>
          <a:prstGeom prst="rect">
            <a:avLst/>
          </a:prstGeom>
        </p:spPr>
      </p:pic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4F690D47-1177-4A14-9AA5-E80110F1281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090646" y="2104959"/>
            <a:ext cx="3580812" cy="2446283"/>
          </a:xfrm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FontTx/>
              <a:buNone/>
              <a:defRPr sz="1600">
                <a:solidFill>
                  <a:schemeClr val="accent2"/>
                </a:solidFill>
              </a:defRPr>
            </a:lvl1pPr>
            <a:lvl2pPr>
              <a:buClr>
                <a:schemeClr val="accent1"/>
              </a:buClr>
              <a:buFontTx/>
              <a:buNone/>
              <a:defRPr sz="1800">
                <a:solidFill>
                  <a:schemeClr val="accent2"/>
                </a:solidFill>
              </a:defRPr>
            </a:lvl2pPr>
            <a:lvl3pPr>
              <a:buClr>
                <a:schemeClr val="accent1"/>
              </a:buClr>
              <a:buFontTx/>
              <a:buNone/>
              <a:defRPr sz="1800">
                <a:solidFill>
                  <a:schemeClr val="accent2"/>
                </a:solidFill>
              </a:defRPr>
            </a:lvl3pPr>
            <a:lvl4pPr>
              <a:buClr>
                <a:schemeClr val="accent1"/>
              </a:buClr>
              <a:buFontTx/>
              <a:buNone/>
              <a:defRPr sz="1600">
                <a:solidFill>
                  <a:schemeClr val="accent2"/>
                </a:solidFill>
              </a:defRPr>
            </a:lvl4pPr>
            <a:lvl5pPr>
              <a:buClr>
                <a:schemeClr val="accent1"/>
              </a:buClr>
              <a:buFontTx/>
              <a:buNone/>
              <a:defRPr sz="16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itle 6">
            <a:extLst>
              <a:ext uri="{FF2B5EF4-FFF2-40B4-BE49-F238E27FC236}">
                <a16:creationId xmlns:a16="http://schemas.microsoft.com/office/drawing/2014/main" id="{FDFED702-CFAA-40EF-AEAD-D6E1603AE3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0646" y="1156787"/>
            <a:ext cx="3580812" cy="708835"/>
          </a:xfrm>
          <a:prstGeom prst="rect">
            <a:avLst/>
          </a:prstGeom>
        </p:spPr>
        <p:txBody>
          <a:bodyPr/>
          <a:lstStyle>
            <a:lvl1pPr>
              <a:defRPr sz="3600" b="1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48322312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icture - 4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127F183-54CB-4610-A863-3C07673CA74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096001" y="0"/>
            <a:ext cx="6096000" cy="6858000"/>
          </a:xfrm>
          <a:prstGeom prst="rect">
            <a:avLst/>
          </a:prstGeom>
          <a:solidFill>
            <a:schemeClr val="bg2"/>
          </a:solidFill>
        </p:spPr>
        <p:txBody>
          <a:bodyPr/>
          <a:lstStyle/>
          <a:p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BE5CCC4-79C4-4095-ADF0-CE1A36F83C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6000" y="6356350"/>
            <a:ext cx="5159098" cy="365125"/>
          </a:xfrm>
          <a:prstGeom prst="rect">
            <a:avLst/>
          </a:prstGeom>
        </p:spPr>
        <p:txBody>
          <a:bodyPr rIns="0"/>
          <a:lstStyle>
            <a:lvl1pPr algn="r">
              <a:defRPr sz="1400">
                <a:solidFill>
                  <a:schemeClr val="accent2"/>
                </a:solidFill>
              </a:defRPr>
            </a:lvl1pPr>
          </a:lstStyle>
          <a:p>
            <a:r>
              <a:rPr lang="nl-BE" dirty="0"/>
              <a:t>Made In – titel presentatie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5DBA02-E0B4-40CB-AD39-34B789C7E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7152" y="6356350"/>
            <a:ext cx="521636" cy="365125"/>
          </a:xfrm>
          <a:prstGeom prst="rect">
            <a:avLst/>
          </a:prstGeom>
        </p:spPr>
        <p:txBody>
          <a:bodyPr/>
          <a:lstStyle>
            <a:lvl1pPr algn="r">
              <a:defRPr sz="1400" b="1">
                <a:solidFill>
                  <a:schemeClr val="accent1"/>
                </a:solidFill>
              </a:defRPr>
            </a:lvl1pPr>
          </a:lstStyle>
          <a:p>
            <a:fld id="{4885EEDE-A35D-4C08-94D4-878D80F43B04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250312F4-F4F5-4B88-81C5-4A2190B51DB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7600" y="517238"/>
            <a:ext cx="5190000" cy="3600000"/>
          </a:xfrm>
          <a:prstGeom prst="rect">
            <a:avLst/>
          </a:prstGeom>
        </p:spPr>
      </p:pic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4F690D47-1177-4A14-9AA5-E80110F1281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11407" y="996802"/>
            <a:ext cx="4219051" cy="2212804"/>
          </a:xfrm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FontTx/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>
              <a:buClr>
                <a:schemeClr val="accent1"/>
              </a:buClr>
              <a:buFontTx/>
              <a:buNone/>
              <a:defRPr sz="1800">
                <a:solidFill>
                  <a:schemeClr val="accent2"/>
                </a:solidFill>
              </a:defRPr>
            </a:lvl2pPr>
            <a:lvl3pPr>
              <a:buClr>
                <a:schemeClr val="accent1"/>
              </a:buClr>
              <a:buFontTx/>
              <a:buNone/>
              <a:defRPr sz="1800">
                <a:solidFill>
                  <a:schemeClr val="accent2"/>
                </a:solidFill>
              </a:defRPr>
            </a:lvl3pPr>
            <a:lvl4pPr>
              <a:buClr>
                <a:schemeClr val="accent1"/>
              </a:buClr>
              <a:buFontTx/>
              <a:buNone/>
              <a:defRPr sz="1600">
                <a:solidFill>
                  <a:schemeClr val="accent2"/>
                </a:solidFill>
              </a:defRPr>
            </a:lvl4pPr>
            <a:lvl5pPr>
              <a:buClr>
                <a:schemeClr val="accent1"/>
              </a:buClr>
              <a:buFontTx/>
              <a:buNone/>
              <a:defRPr sz="16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19">
            <a:extLst>
              <a:ext uri="{FF2B5EF4-FFF2-40B4-BE49-F238E27FC236}">
                <a16:creationId xmlns:a16="http://schemas.microsoft.com/office/drawing/2014/main" id="{846DDFE1-40CF-4CFA-B7CF-7B018068FC8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825200" y="277200"/>
            <a:ext cx="1044000" cy="720000"/>
          </a:xfrm>
          <a:prstGeom prst="rect">
            <a:avLst/>
          </a:pr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65167505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icture - 5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127F183-54CB-4610-A863-3C07673CA74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096001" y="0"/>
            <a:ext cx="6096000" cy="6858000"/>
          </a:xfrm>
          <a:prstGeom prst="rect">
            <a:avLst/>
          </a:prstGeom>
          <a:solidFill>
            <a:schemeClr val="bg2"/>
          </a:solidFill>
        </p:spPr>
        <p:txBody>
          <a:bodyPr/>
          <a:lstStyle/>
          <a:p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BE5CCC4-79C4-4095-ADF0-CE1A36F83C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6000" y="6356350"/>
            <a:ext cx="5159098" cy="365125"/>
          </a:xfrm>
          <a:prstGeom prst="rect">
            <a:avLst/>
          </a:prstGeom>
        </p:spPr>
        <p:txBody>
          <a:bodyPr rIns="0"/>
          <a:lstStyle>
            <a:lvl1pPr algn="r">
              <a:defRPr sz="1400">
                <a:solidFill>
                  <a:schemeClr val="accent2"/>
                </a:solidFill>
              </a:defRPr>
            </a:lvl1pPr>
          </a:lstStyle>
          <a:p>
            <a:r>
              <a:rPr lang="nl-BE" dirty="0"/>
              <a:t>Made In – titel presentatie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5DBA02-E0B4-40CB-AD39-34B789C7E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7152" y="6356350"/>
            <a:ext cx="521636" cy="365125"/>
          </a:xfrm>
          <a:prstGeom prst="rect">
            <a:avLst/>
          </a:prstGeom>
        </p:spPr>
        <p:txBody>
          <a:bodyPr/>
          <a:lstStyle>
            <a:lvl1pPr algn="r">
              <a:defRPr sz="1400" b="1">
                <a:solidFill>
                  <a:schemeClr val="accent1"/>
                </a:solidFill>
              </a:defRPr>
            </a:lvl1pPr>
          </a:lstStyle>
          <a:p>
            <a:fld id="{4885EEDE-A35D-4C08-94D4-878D80F43B0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9" name="Title 6">
            <a:extLst>
              <a:ext uri="{FF2B5EF4-FFF2-40B4-BE49-F238E27FC236}">
                <a16:creationId xmlns:a16="http://schemas.microsoft.com/office/drawing/2014/main" id="{16B8C0A2-C604-4EA2-9802-0639599ED2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263" y="428400"/>
            <a:ext cx="5434161" cy="708835"/>
          </a:xfrm>
          <a:prstGeom prst="rect">
            <a:avLst/>
          </a:prstGeom>
        </p:spPr>
        <p:txBody>
          <a:bodyPr/>
          <a:lstStyle>
            <a:lvl1pPr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98581AC2-8191-4C81-9076-F145ECC8E9E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2263" y="1374664"/>
            <a:ext cx="5434161" cy="1166013"/>
          </a:xfrm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FontTx/>
              <a:buNone/>
              <a:defRPr sz="1600">
                <a:solidFill>
                  <a:schemeClr val="bg1"/>
                </a:solidFill>
              </a:defRPr>
            </a:lvl1pPr>
            <a:lvl2pPr>
              <a:buClr>
                <a:schemeClr val="accent1"/>
              </a:buClr>
              <a:buFontTx/>
              <a:buNone/>
              <a:defRPr sz="1800">
                <a:solidFill>
                  <a:schemeClr val="accent2"/>
                </a:solidFill>
              </a:defRPr>
            </a:lvl2pPr>
            <a:lvl3pPr>
              <a:buClr>
                <a:schemeClr val="accent1"/>
              </a:buClr>
              <a:buFontTx/>
              <a:buNone/>
              <a:defRPr sz="1800">
                <a:solidFill>
                  <a:schemeClr val="accent2"/>
                </a:solidFill>
              </a:defRPr>
            </a:lvl3pPr>
            <a:lvl4pPr>
              <a:buClr>
                <a:schemeClr val="accent1"/>
              </a:buClr>
              <a:buFontTx/>
              <a:buNone/>
              <a:defRPr sz="1600">
                <a:solidFill>
                  <a:schemeClr val="accent2"/>
                </a:solidFill>
              </a:defRPr>
            </a:lvl4pPr>
            <a:lvl5pPr>
              <a:buClr>
                <a:schemeClr val="accent1"/>
              </a:buClr>
              <a:buFontTx/>
              <a:buNone/>
              <a:defRPr sz="16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19">
            <a:extLst>
              <a:ext uri="{FF2B5EF4-FFF2-40B4-BE49-F238E27FC236}">
                <a16:creationId xmlns:a16="http://schemas.microsoft.com/office/drawing/2014/main" id="{CCEEE385-D9A0-4378-A897-E93CD8F6EDB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825200" y="277200"/>
            <a:ext cx="1044000" cy="720000"/>
          </a:xfrm>
          <a:prstGeom prst="rect">
            <a:avLst/>
          </a:pr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0277853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slideLayout" Target="../slideLayouts/slideLayout23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22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230917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49" r:id="rId2"/>
    <p:sldLayoutId id="2147483655" r:id="rId3"/>
    <p:sldLayoutId id="2147483657" r:id="rId4"/>
    <p:sldLayoutId id="2147483658" r:id="rId5"/>
    <p:sldLayoutId id="2147483659" r:id="rId6"/>
    <p:sldLayoutId id="2147483660" r:id="rId7"/>
    <p:sldLayoutId id="2147483661" r:id="rId8"/>
    <p:sldLayoutId id="2147483662" r:id="rId9"/>
    <p:sldLayoutId id="2147483663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0B25C524-9565-4F81-9F53-431298955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7ABEA534-4B0B-413D-9228-44393C770B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5A158D8A-0C7B-4D20-BED1-A41248F683B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09A8E3-A644-4BBF-9B56-2CFFBF68B89C}" type="datetimeFigureOut">
              <a:rPr lang="nl-BE" smtClean="0"/>
              <a:t>16/07/2021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E1819B85-68C0-4866-9295-5F337FF5EE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354D80F0-6A00-4C4D-931B-E360283C19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79E298-005E-423D-8BF1-671D57F207A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095505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  <p:sldLayoutId id="2147483676" r:id="rId12"/>
    <p:sldLayoutId id="2147483677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6.png"/><Relationship Id="rId4" Type="http://schemas.openxmlformats.org/officeDocument/2006/relationships/image" Target="../media/image25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7" Type="http://schemas.openxmlformats.org/officeDocument/2006/relationships/image" Target="../media/image25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7" Type="http://schemas.openxmlformats.org/officeDocument/2006/relationships/image" Target="../media/image25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3" Type="http://schemas.openxmlformats.org/officeDocument/2006/relationships/image" Target="../media/image12.png"/><Relationship Id="rId7" Type="http://schemas.openxmlformats.org/officeDocument/2006/relationships/image" Target="../media/image16.gi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Afbeelding 27">
            <a:extLst>
              <a:ext uri="{FF2B5EF4-FFF2-40B4-BE49-F238E27FC236}">
                <a16:creationId xmlns:a16="http://schemas.microsoft.com/office/drawing/2014/main" id="{340ABBF1-3ACC-43C2-A448-3401427485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6258" y="0"/>
            <a:ext cx="5766264" cy="6858000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5027CFC-537B-4C68-B785-0A3900183D5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10931" y="1392639"/>
            <a:ext cx="4957894" cy="5465361"/>
          </a:xfrm>
        </p:spPr>
        <p:txBody>
          <a:bodyPr/>
          <a:lstStyle/>
          <a:p>
            <a:pPr marL="0" indent="0"/>
            <a:r>
              <a:rPr lang="nl-BE" dirty="0"/>
              <a:t>Price Model</a:t>
            </a:r>
            <a:endParaRPr lang="en-GB" dirty="0"/>
          </a:p>
          <a:p>
            <a:pPr marL="0" indent="0"/>
            <a:endParaRPr lang="en-GB" dirty="0"/>
          </a:p>
          <a:p>
            <a:pPr marL="0" indent="0"/>
            <a:endParaRPr lang="en-GB" dirty="0"/>
          </a:p>
          <a:p>
            <a:pPr marL="0" indent="0"/>
            <a:endParaRPr lang="en-GB" dirty="0"/>
          </a:p>
          <a:p>
            <a:pPr marL="0" indent="0"/>
            <a:endParaRPr lang="en-GB" dirty="0"/>
          </a:p>
          <a:p>
            <a:pPr marL="0" indent="0"/>
            <a:r>
              <a:rPr lang="en-GB" dirty="0"/>
              <a:t>Presented by 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Amaury van </a:t>
            </a:r>
            <a:r>
              <a:rPr lang="en-GB" dirty="0" err="1"/>
              <a:t>Kesteren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Jacques </a:t>
            </a:r>
            <a:r>
              <a:rPr lang="en-GB" dirty="0" err="1"/>
              <a:t>Declercq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Jayesh </a:t>
            </a:r>
            <a:r>
              <a:rPr lang="en-GB" dirty="0" err="1"/>
              <a:t>Italiya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Michel </a:t>
            </a:r>
            <a:r>
              <a:rPr lang="en-GB" dirty="0" err="1"/>
              <a:t>Ombessa</a:t>
            </a:r>
            <a:endParaRPr lang="en-GB" dirty="0"/>
          </a:p>
        </p:txBody>
      </p:sp>
      <p:pic>
        <p:nvPicPr>
          <p:cNvPr id="4" name="Picture 3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86544060-E576-FB45-9132-232CEAE448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931" y="457200"/>
            <a:ext cx="2298613" cy="831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6026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Immo te koop en te huur in België | Zimmo">
            <a:extLst>
              <a:ext uri="{FF2B5EF4-FFF2-40B4-BE49-F238E27FC236}">
                <a16:creationId xmlns:a16="http://schemas.microsoft.com/office/drawing/2014/main" id="{1637EB2D-39D2-4677-ADE8-33483B41E1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2365" y="268216"/>
            <a:ext cx="1260460" cy="747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E734057F-F447-3D4F-A5D8-C8C6B48C9A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1634" y="268216"/>
            <a:ext cx="1521921" cy="573932"/>
          </a:xfrm>
          <a:prstGeom prst="rect">
            <a:avLst/>
          </a:prstGeom>
        </p:spPr>
      </p:pic>
      <p:sp>
        <p:nvSpPr>
          <p:cNvPr id="7" name="Titel 3">
            <a:extLst>
              <a:ext uri="{FF2B5EF4-FFF2-40B4-BE49-F238E27FC236}">
                <a16:creationId xmlns:a16="http://schemas.microsoft.com/office/drawing/2014/main" id="{DB0C5F12-A935-3044-970F-EAC36F04EA0E}"/>
              </a:ext>
            </a:extLst>
          </p:cNvPr>
          <p:cNvSpPr txBox="1">
            <a:spLocks/>
          </p:cNvSpPr>
          <p:nvPr/>
        </p:nvSpPr>
        <p:spPr>
          <a:xfrm>
            <a:off x="1313038" y="-427593"/>
            <a:ext cx="8293287" cy="19655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nl-BE" sz="32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Price predictions based on nr of Bedrooms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595406-065E-614C-B76E-D870BEFADCF0}"/>
              </a:ext>
            </a:extLst>
          </p:cNvPr>
          <p:cNvSpPr txBox="1"/>
          <p:nvPr/>
        </p:nvSpPr>
        <p:spPr>
          <a:xfrm>
            <a:off x="10027920" y="3078480"/>
            <a:ext cx="200567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E" dirty="0"/>
              <a:t>Prediction Score :</a:t>
            </a:r>
          </a:p>
          <a:p>
            <a:r>
              <a:rPr lang="en-BE" dirty="0"/>
              <a:t>22%</a:t>
            </a:r>
          </a:p>
          <a:p>
            <a:r>
              <a:rPr lang="en-BE" dirty="0"/>
              <a:t>DOF : 5</a:t>
            </a:r>
          </a:p>
        </p:txBody>
      </p:sp>
      <p:pic>
        <p:nvPicPr>
          <p:cNvPr id="18" name="Afbeelding 14">
            <a:extLst>
              <a:ext uri="{FF2B5EF4-FFF2-40B4-BE49-F238E27FC236}">
                <a16:creationId xmlns:a16="http://schemas.microsoft.com/office/drawing/2014/main" id="{9FC177E5-9A47-0845-BB63-3ADC756252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718" y="1481740"/>
            <a:ext cx="501189" cy="501189"/>
          </a:xfrm>
          <a:prstGeom prst="rect">
            <a:avLst/>
          </a:prstGeom>
        </p:spPr>
      </p:pic>
      <p:sp>
        <p:nvSpPr>
          <p:cNvPr id="19" name="Tekstvak 25">
            <a:extLst>
              <a:ext uri="{FF2B5EF4-FFF2-40B4-BE49-F238E27FC236}">
                <a16:creationId xmlns:a16="http://schemas.microsoft.com/office/drawing/2014/main" id="{FB5D98CE-4AC9-D545-BA72-0991894CF72C}"/>
              </a:ext>
            </a:extLst>
          </p:cNvPr>
          <p:cNvSpPr txBox="1"/>
          <p:nvPr/>
        </p:nvSpPr>
        <p:spPr>
          <a:xfrm>
            <a:off x="134224" y="2072323"/>
            <a:ext cx="5622051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 Bold" panose="020B0803030101060003" pitchFamily="34" charset="0"/>
                <a:ea typeface="+mn-ea"/>
                <a:cs typeface="+mn-cs"/>
              </a:rPr>
              <a:t>Interesting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dirty="0">
                <a:solidFill>
                  <a:prstClr val="black"/>
                </a:solidFill>
                <a:latin typeface="Lora" panose="00000500000000000000" pitchFamily="2" charset="0"/>
              </a:rPr>
              <a:t>Based only on nr of bedrooms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dirty="0">
                <a:solidFill>
                  <a:prstClr val="black"/>
                </a:solidFill>
                <a:latin typeface="Lora" panose="00000500000000000000" pitchFamily="2" charset="0"/>
              </a:rPr>
              <a:t>Our prediction isn’t accurate.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ora" panose="00000500000000000000" pitchFamily="2" charset="0"/>
              <a:ea typeface="+mn-ea"/>
              <a:cs typeface="+mn-cs"/>
            </a:endParaRPr>
          </a:p>
        </p:txBody>
      </p:sp>
      <p:pic>
        <p:nvPicPr>
          <p:cNvPr id="21" name="Picture 20" descr="Chart, scatter chart&#10;&#10;Description automatically generated">
            <a:extLst>
              <a:ext uri="{FF2B5EF4-FFF2-40B4-BE49-F238E27FC236}">
                <a16:creationId xmlns:a16="http://schemas.microsoft.com/office/drawing/2014/main" id="{54D98536-A1CA-C643-954D-23D1A7D779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3430" y="1015999"/>
            <a:ext cx="6873240" cy="5647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2978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el 3">
            <a:extLst>
              <a:ext uri="{FF2B5EF4-FFF2-40B4-BE49-F238E27FC236}">
                <a16:creationId xmlns:a16="http://schemas.microsoft.com/office/drawing/2014/main" id="{DC3729B4-58A8-A646-9A0E-189F0275EC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3278" y="-425840"/>
            <a:ext cx="8293287" cy="1965549"/>
          </a:xfrm>
        </p:spPr>
        <p:txBody>
          <a:bodyPr>
            <a:normAutofit/>
          </a:bodyPr>
          <a:lstStyle/>
          <a:p>
            <a:pPr algn="r"/>
            <a:r>
              <a:rPr lang="nl-BE" sz="32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Price predictions based on Area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6FDA201-ADE4-AC40-8CC4-4A80F27B1734}"/>
              </a:ext>
            </a:extLst>
          </p:cNvPr>
          <p:cNvSpPr txBox="1"/>
          <p:nvPr/>
        </p:nvSpPr>
        <p:spPr>
          <a:xfrm>
            <a:off x="10027920" y="3078480"/>
            <a:ext cx="182620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E" dirty="0"/>
              <a:t>Prediction Score :</a:t>
            </a:r>
          </a:p>
          <a:p>
            <a:r>
              <a:rPr lang="en-BE" dirty="0"/>
              <a:t>45%</a:t>
            </a:r>
          </a:p>
          <a:p>
            <a:r>
              <a:rPr lang="en-BE" dirty="0"/>
              <a:t>DOF : 1</a:t>
            </a:r>
          </a:p>
        </p:txBody>
      </p:sp>
      <p:pic>
        <p:nvPicPr>
          <p:cNvPr id="16" name="Picture 1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B920BDF0-4A64-CE43-8733-F4D276A8E1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1634" y="268216"/>
            <a:ext cx="1521921" cy="573932"/>
          </a:xfrm>
          <a:prstGeom prst="rect">
            <a:avLst/>
          </a:prstGeom>
        </p:spPr>
      </p:pic>
      <p:pic>
        <p:nvPicPr>
          <p:cNvPr id="10" name="Picture 9" descr="Chart, scatter chart&#10;&#10;Description automatically generated">
            <a:extLst>
              <a:ext uri="{FF2B5EF4-FFF2-40B4-BE49-F238E27FC236}">
                <a16:creationId xmlns:a16="http://schemas.microsoft.com/office/drawing/2014/main" id="{B1849104-6A53-794F-AD00-8ABD76E3CD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8892" y="1008486"/>
            <a:ext cx="6874215" cy="5657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5289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6DC08123-61EB-4682-BE5E-AD08D9B264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100" y="282826"/>
            <a:ext cx="10078612" cy="831573"/>
          </a:xfrm>
        </p:spPr>
        <p:txBody>
          <a:bodyPr/>
          <a:lstStyle/>
          <a:p>
            <a:r>
              <a:rPr lang="nl-BE" dirty="0"/>
              <a:t>Data Visualizations</a:t>
            </a:r>
          </a:p>
        </p:txBody>
      </p:sp>
      <p:pic>
        <p:nvPicPr>
          <p:cNvPr id="19" name="Afbeelding 18">
            <a:extLst>
              <a:ext uri="{FF2B5EF4-FFF2-40B4-BE49-F238E27FC236}">
                <a16:creationId xmlns:a16="http://schemas.microsoft.com/office/drawing/2014/main" id="{8D2133F9-0FA9-47F0-8AFB-A93E9D36A1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3297" y="2860725"/>
            <a:ext cx="662541" cy="113408"/>
          </a:xfrm>
          <a:prstGeom prst="rect">
            <a:avLst/>
          </a:prstGeom>
        </p:spPr>
      </p:pic>
      <p:sp>
        <p:nvSpPr>
          <p:cNvPr id="7" name="Tekstvak 6">
            <a:extLst>
              <a:ext uri="{FF2B5EF4-FFF2-40B4-BE49-F238E27FC236}">
                <a16:creationId xmlns:a16="http://schemas.microsoft.com/office/drawing/2014/main" id="{3FAAE8BB-957E-4869-B6DF-B2A9183C1641}"/>
              </a:ext>
            </a:extLst>
          </p:cNvPr>
          <p:cNvSpPr txBox="1"/>
          <p:nvPr/>
        </p:nvSpPr>
        <p:spPr>
          <a:xfrm>
            <a:off x="264100" y="773902"/>
            <a:ext cx="866208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100" b="1" dirty="0"/>
              <a:t>GOAL :</a:t>
            </a:r>
          </a:p>
          <a:p>
            <a:r>
              <a:rPr lang="en-GB" sz="1100" dirty="0"/>
              <a:t>Create a machine learning model to predict prices on Belgium’s property sales.</a:t>
            </a:r>
            <a:endParaRPr lang="nl-BE" sz="1100" b="1" dirty="0"/>
          </a:p>
        </p:txBody>
      </p:sp>
      <p:pic>
        <p:nvPicPr>
          <p:cNvPr id="22" name="Picture 21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C01284B6-2487-8045-BFA8-57B3926F5F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0348" y="168853"/>
            <a:ext cx="2298613" cy="83157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FF022FEE-8D1B-3B4C-9B39-992F01D802E6}"/>
              </a:ext>
            </a:extLst>
          </p:cNvPr>
          <p:cNvSpPr txBox="1"/>
          <p:nvPr/>
        </p:nvSpPr>
        <p:spPr>
          <a:xfrm>
            <a:off x="3118663" y="1320681"/>
            <a:ext cx="86941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/>
              <a:t>3 Subsets per Region : Flanders, Wallonia &amp; Brussels</a:t>
            </a:r>
            <a:endParaRPr lang="en-BE" dirty="0"/>
          </a:p>
          <a:p>
            <a:pPr marL="800100" lvl="1" indent="-342900">
              <a:buFont typeface="+mj-lt"/>
              <a:buAutoNum type="arabicPeriod"/>
            </a:pPr>
            <a:endParaRPr lang="en-BE" dirty="0"/>
          </a:p>
          <a:p>
            <a:pPr marL="342900" indent="-342900">
              <a:buFont typeface="+mj-lt"/>
              <a:buAutoNum type="arabicPeriod"/>
            </a:pPr>
            <a:endParaRPr lang="en-BE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CF442AE-8A1B-4249-BC51-34DCC25F67B3}"/>
              </a:ext>
            </a:extLst>
          </p:cNvPr>
          <p:cNvSpPr txBox="1"/>
          <p:nvPr/>
        </p:nvSpPr>
        <p:spPr>
          <a:xfrm>
            <a:off x="1994049" y="6575174"/>
            <a:ext cx="85394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E" sz="1400" dirty="0"/>
              <a:t>*We based us on numerical values and not on the categorical values for predictions scoring &amp; evaluations</a:t>
            </a:r>
          </a:p>
        </p:txBody>
      </p:sp>
      <p:pic>
        <p:nvPicPr>
          <p:cNvPr id="3" name="Picture 2" descr="Chart, surface chart&#10;&#10;Description automatically generated">
            <a:extLst>
              <a:ext uri="{FF2B5EF4-FFF2-40B4-BE49-F238E27FC236}">
                <a16:creationId xmlns:a16="http://schemas.microsoft.com/office/drawing/2014/main" id="{1E794B0A-103A-2949-8184-C3349E08A7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2691" y="1873589"/>
            <a:ext cx="4705558" cy="4318929"/>
          </a:xfrm>
          <a:prstGeom prst="rect">
            <a:avLst/>
          </a:prstGeom>
        </p:spPr>
      </p:pic>
      <p:pic>
        <p:nvPicPr>
          <p:cNvPr id="8" name="Picture 7" descr="Chart, radar chart&#10;&#10;Description automatically generated">
            <a:extLst>
              <a:ext uri="{FF2B5EF4-FFF2-40B4-BE49-F238E27FC236}">
                <a16:creationId xmlns:a16="http://schemas.microsoft.com/office/drawing/2014/main" id="{74560DDC-9F57-7D46-AF4A-A3D1C88373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804" y="1818125"/>
            <a:ext cx="4800445" cy="4492601"/>
          </a:xfrm>
          <a:prstGeom prst="rect">
            <a:avLst/>
          </a:prstGeom>
        </p:spPr>
      </p:pic>
      <p:pic>
        <p:nvPicPr>
          <p:cNvPr id="10" name="Picture 9" descr="Chart&#10;&#10;Description automatically generated">
            <a:extLst>
              <a:ext uri="{FF2B5EF4-FFF2-40B4-BE49-F238E27FC236}">
                <a16:creationId xmlns:a16="http://schemas.microsoft.com/office/drawing/2014/main" id="{219A34F8-C722-F04F-8343-48A4151500B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0797" y="1782346"/>
            <a:ext cx="4889345" cy="4660604"/>
          </a:xfrm>
          <a:prstGeom prst="rect">
            <a:avLst/>
          </a:prstGeom>
        </p:spPr>
      </p:pic>
      <p:pic>
        <p:nvPicPr>
          <p:cNvPr id="15" name="Afbeelding 14">
            <a:extLst>
              <a:ext uri="{FF2B5EF4-FFF2-40B4-BE49-F238E27FC236}">
                <a16:creationId xmlns:a16="http://schemas.microsoft.com/office/drawing/2014/main" id="{B1DE7085-F449-2A47-91D9-0926414DC22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009" y="2430871"/>
            <a:ext cx="501189" cy="501189"/>
          </a:xfrm>
          <a:prstGeom prst="rect">
            <a:avLst/>
          </a:prstGeom>
        </p:spPr>
      </p:pic>
      <p:sp>
        <p:nvSpPr>
          <p:cNvPr id="16" name="Tekstvak 25">
            <a:extLst>
              <a:ext uri="{FF2B5EF4-FFF2-40B4-BE49-F238E27FC236}">
                <a16:creationId xmlns:a16="http://schemas.microsoft.com/office/drawing/2014/main" id="{1764C655-0046-BD4F-97A0-6BA3A605FA8E}"/>
              </a:ext>
            </a:extLst>
          </p:cNvPr>
          <p:cNvSpPr txBox="1"/>
          <p:nvPr/>
        </p:nvSpPr>
        <p:spPr>
          <a:xfrm>
            <a:off x="1094428" y="2432564"/>
            <a:ext cx="5622051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 Bold" panose="020B0803030101060003" pitchFamily="34" charset="0"/>
                <a:ea typeface="+mn-ea"/>
                <a:cs typeface="+mn-cs"/>
              </a:rPr>
              <a:t>Interesting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dirty="0">
                <a:solidFill>
                  <a:prstClr val="black"/>
                </a:solidFill>
                <a:latin typeface="Lora" panose="00000500000000000000" pitchFamily="2" charset="0"/>
              </a:rPr>
              <a:t>We score higher in </a:t>
            </a:r>
            <a:r>
              <a:rPr lang="en-US" sz="1100" dirty="0" err="1">
                <a:solidFill>
                  <a:prstClr val="black"/>
                </a:solidFill>
                <a:latin typeface="Lora" panose="00000500000000000000" pitchFamily="2" charset="0"/>
              </a:rPr>
              <a:t>Bxl</a:t>
            </a:r>
            <a:r>
              <a:rPr lang="en-US" sz="1100" dirty="0">
                <a:solidFill>
                  <a:prstClr val="black"/>
                </a:solidFill>
                <a:latin typeface="Lora" panose="00000500000000000000" pitchFamily="2" charset="0"/>
              </a:rPr>
              <a:t> 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ora" panose="00000500000000000000" pitchFamily="2" charset="0"/>
                <a:ea typeface="+mn-ea"/>
                <a:cs typeface="+mn-cs"/>
              </a:rPr>
              <a:t>Less outliers and diversity in properties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ora" panose="00000500000000000000" pitchFamily="2" charset="0"/>
                <a:ea typeface="+mn-ea"/>
                <a:cs typeface="+mn-cs"/>
              </a:rPr>
              <a:t>helps for a secure prediction.</a:t>
            </a:r>
          </a:p>
        </p:txBody>
      </p:sp>
    </p:spTree>
    <p:extLst>
      <p:ext uri="{BB962C8B-B14F-4D97-AF65-F5344CB8AC3E}">
        <p14:creationId xmlns:p14="http://schemas.microsoft.com/office/powerpoint/2010/main" val="2276082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6DC08123-61EB-4682-BE5E-AD08D9B264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100" y="282826"/>
            <a:ext cx="10078612" cy="831573"/>
          </a:xfrm>
        </p:spPr>
        <p:txBody>
          <a:bodyPr/>
          <a:lstStyle/>
          <a:p>
            <a:r>
              <a:rPr lang="nl-BE" dirty="0"/>
              <a:t>Data Visualisation</a:t>
            </a:r>
          </a:p>
        </p:txBody>
      </p:sp>
      <p:pic>
        <p:nvPicPr>
          <p:cNvPr id="19" name="Afbeelding 18">
            <a:extLst>
              <a:ext uri="{FF2B5EF4-FFF2-40B4-BE49-F238E27FC236}">
                <a16:creationId xmlns:a16="http://schemas.microsoft.com/office/drawing/2014/main" id="{8D2133F9-0FA9-47F0-8AFB-A93E9D36A1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3297" y="2860725"/>
            <a:ext cx="662541" cy="113408"/>
          </a:xfrm>
          <a:prstGeom prst="rect">
            <a:avLst/>
          </a:prstGeom>
        </p:spPr>
      </p:pic>
      <p:sp>
        <p:nvSpPr>
          <p:cNvPr id="7" name="Tekstvak 6">
            <a:extLst>
              <a:ext uri="{FF2B5EF4-FFF2-40B4-BE49-F238E27FC236}">
                <a16:creationId xmlns:a16="http://schemas.microsoft.com/office/drawing/2014/main" id="{3FAAE8BB-957E-4869-B6DF-B2A9183C1641}"/>
              </a:ext>
            </a:extLst>
          </p:cNvPr>
          <p:cNvSpPr txBox="1"/>
          <p:nvPr/>
        </p:nvSpPr>
        <p:spPr>
          <a:xfrm>
            <a:off x="264100" y="773902"/>
            <a:ext cx="866208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100" b="1" dirty="0"/>
              <a:t>GOAL :</a:t>
            </a:r>
          </a:p>
          <a:p>
            <a:r>
              <a:rPr lang="en-GB" sz="1100" dirty="0"/>
              <a:t>Create a machine learning model to predict prices on Belgium’s property sales.</a:t>
            </a:r>
            <a:endParaRPr lang="nl-BE" sz="1100" b="1" dirty="0"/>
          </a:p>
        </p:txBody>
      </p:sp>
      <p:pic>
        <p:nvPicPr>
          <p:cNvPr id="22" name="Picture 21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C01284B6-2487-8045-BFA8-57B3926F5F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0348" y="168853"/>
            <a:ext cx="2298613" cy="83157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FF022FEE-8D1B-3B4C-9B39-992F01D802E6}"/>
              </a:ext>
            </a:extLst>
          </p:cNvPr>
          <p:cNvSpPr txBox="1"/>
          <p:nvPr/>
        </p:nvSpPr>
        <p:spPr>
          <a:xfrm>
            <a:off x="3118663" y="1320681"/>
            <a:ext cx="86941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/>
              <a:t>3 Subsets per Subtype : Houses, Villa &amp; Apartment</a:t>
            </a:r>
            <a:endParaRPr lang="en-BE" dirty="0"/>
          </a:p>
          <a:p>
            <a:pPr marL="800100" lvl="1" indent="-342900">
              <a:buFont typeface="+mj-lt"/>
              <a:buAutoNum type="arabicPeriod"/>
            </a:pPr>
            <a:endParaRPr lang="en-BE" dirty="0"/>
          </a:p>
          <a:p>
            <a:pPr marL="342900" indent="-342900">
              <a:buFont typeface="+mj-lt"/>
              <a:buAutoNum type="arabicPeriod"/>
            </a:pPr>
            <a:endParaRPr lang="en-BE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CF442AE-8A1B-4249-BC51-34DCC25F67B3}"/>
              </a:ext>
            </a:extLst>
          </p:cNvPr>
          <p:cNvSpPr txBox="1"/>
          <p:nvPr/>
        </p:nvSpPr>
        <p:spPr>
          <a:xfrm>
            <a:off x="1994049" y="6575174"/>
            <a:ext cx="85394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E" sz="1400" dirty="0"/>
              <a:t>*We based us on numerical values and not on the categorical values for predictions scoring &amp; evaluations</a:t>
            </a:r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9D392C5E-A4A1-FF46-A523-16092C2163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8790" y="1695865"/>
            <a:ext cx="5154420" cy="4866194"/>
          </a:xfrm>
          <a:prstGeom prst="rect">
            <a:avLst/>
          </a:prstGeom>
        </p:spPr>
      </p:pic>
      <p:pic>
        <p:nvPicPr>
          <p:cNvPr id="9" name="Picture 8" descr="Chart, scatter chart&#10;&#10;Description automatically generated">
            <a:extLst>
              <a:ext uri="{FF2B5EF4-FFF2-40B4-BE49-F238E27FC236}">
                <a16:creationId xmlns:a16="http://schemas.microsoft.com/office/drawing/2014/main" id="{FF4DCE09-ABEF-ED41-9B73-14049566AB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8790" y="1681408"/>
            <a:ext cx="5154420" cy="4742468"/>
          </a:xfrm>
          <a:prstGeom prst="rect">
            <a:avLst/>
          </a:prstGeom>
        </p:spPr>
      </p:pic>
      <p:pic>
        <p:nvPicPr>
          <p:cNvPr id="12" name="Picture 11" descr="Chart, scatter chart&#10;&#10;Description automatically generated">
            <a:extLst>
              <a:ext uri="{FF2B5EF4-FFF2-40B4-BE49-F238E27FC236}">
                <a16:creationId xmlns:a16="http://schemas.microsoft.com/office/drawing/2014/main" id="{6E4578BB-49BD-D844-A385-CD227223729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5328" y="1668293"/>
            <a:ext cx="5154420" cy="4742468"/>
          </a:xfrm>
          <a:prstGeom prst="rect">
            <a:avLst/>
          </a:prstGeom>
        </p:spPr>
      </p:pic>
      <p:pic>
        <p:nvPicPr>
          <p:cNvPr id="20" name="Afbeelding 14">
            <a:extLst>
              <a:ext uri="{FF2B5EF4-FFF2-40B4-BE49-F238E27FC236}">
                <a16:creationId xmlns:a16="http://schemas.microsoft.com/office/drawing/2014/main" id="{E25DFDD2-1736-D847-A4C1-0A1688363D4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009" y="2430871"/>
            <a:ext cx="501189" cy="501189"/>
          </a:xfrm>
          <a:prstGeom prst="rect">
            <a:avLst/>
          </a:prstGeom>
        </p:spPr>
      </p:pic>
      <p:sp>
        <p:nvSpPr>
          <p:cNvPr id="21" name="Tekstvak 25">
            <a:extLst>
              <a:ext uri="{FF2B5EF4-FFF2-40B4-BE49-F238E27FC236}">
                <a16:creationId xmlns:a16="http://schemas.microsoft.com/office/drawing/2014/main" id="{8F6E89D2-17FA-6043-B302-479DF7C9FA72}"/>
              </a:ext>
            </a:extLst>
          </p:cNvPr>
          <p:cNvSpPr txBox="1"/>
          <p:nvPr/>
        </p:nvSpPr>
        <p:spPr>
          <a:xfrm>
            <a:off x="1094428" y="2432564"/>
            <a:ext cx="562205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 Bold" panose="020B0803030101060003" pitchFamily="34" charset="0"/>
                <a:ea typeface="+mn-ea"/>
                <a:cs typeface="+mn-cs"/>
              </a:rPr>
              <a:t>Interesting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dirty="0">
                <a:solidFill>
                  <a:prstClr val="black"/>
                </a:solidFill>
                <a:latin typeface="Lora" panose="00000500000000000000" pitchFamily="2" charset="0"/>
              </a:rPr>
              <a:t>We score lower with apartments 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ora" panose="00000500000000000000" pitchFamily="2" charset="0"/>
                <a:ea typeface="+mn-ea"/>
                <a:cs typeface="+mn-cs"/>
              </a:rPr>
              <a:t>Trough all</a:t>
            </a:r>
            <a:r>
              <a:rPr kumimoji="0" lang="en-US" sz="11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ora" panose="00000500000000000000" pitchFamily="2" charset="0"/>
                <a:ea typeface="+mn-ea"/>
                <a:cs typeface="+mn-cs"/>
              </a:rPr>
              <a:t> regions apartment have more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noProof="0" dirty="0">
                <a:solidFill>
                  <a:prstClr val="black"/>
                </a:solidFill>
                <a:latin typeface="Lora" panose="00000500000000000000" pitchFamily="2" charset="0"/>
              </a:rPr>
              <a:t>outliers and variety in values.</a:t>
            </a:r>
          </a:p>
          <a:p>
            <a:pPr lvl="0">
              <a:defRPr/>
            </a:pPr>
            <a:r>
              <a:rPr kumimoji="0" lang="en-US" sz="1100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ora" panose="00000500000000000000" pitchFamily="2" charset="0"/>
                <a:ea typeface="+mn-ea"/>
                <a:cs typeface="+mn-cs"/>
              </a:rPr>
              <a:t>Small</a:t>
            </a:r>
            <a:r>
              <a:rPr kumimoji="0" lang="en-US" sz="1100" b="0" i="0" u="none" strike="noStrike" kern="1200" cap="none" spc="0" normalizeH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ora" panose="00000500000000000000" pitchFamily="2" charset="0"/>
                <a:ea typeface="+mn-ea"/>
                <a:cs typeface="+mn-cs"/>
              </a:rPr>
              <a:t> Datapoints (234 apartments)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ora" panose="00000500000000000000" pitchFamily="2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95649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E2DBB694-EA40-4360-82BA-B35A2B1A568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9673" y="2347912"/>
            <a:ext cx="5092776" cy="4510088"/>
          </a:xfrm>
        </p:spPr>
        <p:txBody>
          <a:bodyPr/>
          <a:lstStyle/>
          <a:p>
            <a:pPr>
              <a:buFontTx/>
              <a:buChar char="-"/>
            </a:pPr>
            <a:r>
              <a:rPr lang="nl-BE" sz="1800" dirty="0"/>
              <a:t>Price, area, nr of bedrooms, state of the building and region is very price influencing.</a:t>
            </a:r>
          </a:p>
          <a:p>
            <a:pPr>
              <a:buFontTx/>
              <a:buChar char="-"/>
            </a:pPr>
            <a:r>
              <a:rPr lang="nl-BE" sz="1800" dirty="0"/>
              <a:t>We reach a score of </a:t>
            </a:r>
            <a:r>
              <a:rPr lang="en-BE" sz="1800" dirty="0"/>
              <a:t>70% with categorical values. </a:t>
            </a:r>
            <a:r>
              <a:rPr lang="en-GB" sz="1800" dirty="0"/>
              <a:t>A</a:t>
            </a:r>
            <a:r>
              <a:rPr lang="en-BE" sz="1800" dirty="0"/>
              <a:t>nd almost 50% with numerical values (bedroom, area)</a:t>
            </a:r>
            <a:endParaRPr lang="nl-BE" sz="1800" dirty="0"/>
          </a:p>
          <a:p>
            <a:pPr>
              <a:buFontTx/>
              <a:buChar char="-"/>
            </a:pPr>
            <a:endParaRPr lang="nl-BE" sz="1800" dirty="0"/>
          </a:p>
        </p:txBody>
      </p:sp>
      <p:sp>
        <p:nvSpPr>
          <p:cNvPr id="6" name="Titel 3">
            <a:extLst>
              <a:ext uri="{FF2B5EF4-FFF2-40B4-BE49-F238E27FC236}">
                <a16:creationId xmlns:a16="http://schemas.microsoft.com/office/drawing/2014/main" id="{C58742CB-B3C4-49CA-B4F9-4151D216DC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970" y="1325316"/>
            <a:ext cx="10078612" cy="831573"/>
          </a:xfrm>
        </p:spPr>
        <p:txBody>
          <a:bodyPr/>
          <a:lstStyle/>
          <a:p>
            <a:r>
              <a:rPr lang="nl-BE" dirty="0"/>
              <a:t>Conclusions</a:t>
            </a:r>
          </a:p>
        </p:txBody>
      </p:sp>
      <p:pic>
        <p:nvPicPr>
          <p:cNvPr id="2" name="Afbeelding 1">
            <a:extLst>
              <a:ext uri="{FF2B5EF4-FFF2-40B4-BE49-F238E27FC236}">
                <a16:creationId xmlns:a16="http://schemas.microsoft.com/office/drawing/2014/main" id="{F2F6A37F-7808-4490-A690-DD43CAABC0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2244" y="-42864"/>
            <a:ext cx="5706443" cy="6958013"/>
          </a:xfrm>
          <a:prstGeom prst="rect">
            <a:avLst/>
          </a:prstGeom>
        </p:spPr>
      </p:pic>
      <p:pic>
        <p:nvPicPr>
          <p:cNvPr id="10" name="Picture 9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38B4111B-ECA0-C84D-A86E-0F20028318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646" y="36544"/>
            <a:ext cx="2298613" cy="831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8663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3">
            <a:extLst>
              <a:ext uri="{FF2B5EF4-FFF2-40B4-BE49-F238E27FC236}">
                <a16:creationId xmlns:a16="http://schemas.microsoft.com/office/drawing/2014/main" id="{C58742CB-B3C4-49CA-B4F9-4151D216DC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7058" y="3013213"/>
            <a:ext cx="10078612" cy="831573"/>
          </a:xfrm>
        </p:spPr>
        <p:txBody>
          <a:bodyPr>
            <a:noAutofit/>
          </a:bodyPr>
          <a:lstStyle/>
          <a:p>
            <a:r>
              <a:rPr lang="nl-BE" sz="5800" dirty="0"/>
              <a:t>THANK YOU</a:t>
            </a:r>
          </a:p>
        </p:txBody>
      </p:sp>
      <p:pic>
        <p:nvPicPr>
          <p:cNvPr id="10" name="Picture 9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38B4111B-ECA0-C84D-A86E-0F20028318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0275" y="194761"/>
            <a:ext cx="2298613" cy="831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3006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Afbeelding 27">
            <a:extLst>
              <a:ext uri="{FF2B5EF4-FFF2-40B4-BE49-F238E27FC236}">
                <a16:creationId xmlns:a16="http://schemas.microsoft.com/office/drawing/2014/main" id="{340ABBF1-3ACC-43C2-A448-3401427485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6258" y="0"/>
            <a:ext cx="5766264" cy="6858000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5027CFC-537B-4C68-B785-0A3900183D5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22324" y="402039"/>
            <a:ext cx="4957894" cy="5465361"/>
          </a:xfrm>
        </p:spPr>
        <p:txBody>
          <a:bodyPr/>
          <a:lstStyle/>
          <a:p>
            <a:pPr marL="0" indent="0"/>
            <a:r>
              <a:rPr lang="nl-BE" sz="4000" b="1" dirty="0">
                <a:latin typeface="+mj-lt"/>
              </a:rPr>
              <a:t>Table of Content</a:t>
            </a:r>
          </a:p>
          <a:p>
            <a:pPr marL="0" indent="0"/>
            <a:r>
              <a:rPr lang="nl-BE" dirty="0"/>
              <a:t>Immo-Eliza - Price Model</a:t>
            </a:r>
          </a:p>
          <a:p>
            <a:pPr marL="0" indent="0"/>
            <a:endParaRPr lang="en-GB" dirty="0"/>
          </a:p>
          <a:p>
            <a:pPr marL="0" indent="0"/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600" dirty="0"/>
              <a:t>Goal &amp; Project Summary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600" dirty="0"/>
              <a:t>Data Analysis</a:t>
            </a:r>
            <a:endParaRPr lang="en-GB" sz="2800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bg1"/>
                </a:solidFill>
              </a:rPr>
              <a:t>Feature Engineering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bg1"/>
                </a:solidFill>
              </a:rPr>
              <a:t>Data Visualizations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600" dirty="0"/>
              <a:t>Prediction Scores</a:t>
            </a:r>
            <a:endParaRPr lang="en-GB" sz="2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600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7963490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57B6E8B5-A2FB-4AF1-AF5E-0A7AD9FFCA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523" y="0"/>
            <a:ext cx="5280487" cy="6858000"/>
          </a:xfrm>
          <a:prstGeom prst="rect">
            <a:avLst/>
          </a:prstGeom>
        </p:spPr>
      </p:pic>
      <p:sp>
        <p:nvSpPr>
          <p:cNvPr id="6" name="Titel 3">
            <a:extLst>
              <a:ext uri="{FF2B5EF4-FFF2-40B4-BE49-F238E27FC236}">
                <a16:creationId xmlns:a16="http://schemas.microsoft.com/office/drawing/2014/main" id="{C58742CB-B3C4-49CA-B4F9-4151D216DC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2926" y="1233863"/>
            <a:ext cx="6562716" cy="2057638"/>
          </a:xfrm>
        </p:spPr>
        <p:txBody>
          <a:bodyPr/>
          <a:lstStyle/>
          <a:p>
            <a:pPr algn="r"/>
            <a:r>
              <a:rPr lang="nl-BE" dirty="0"/>
              <a:t>Goal : </a:t>
            </a:r>
            <a:r>
              <a:rPr lang="en-GB" dirty="0"/>
              <a:t>Create a machine learning model to predict prices on Belgian property sales.</a:t>
            </a:r>
            <a:br>
              <a:rPr lang="nl-BE" dirty="0"/>
            </a:br>
            <a:endParaRPr lang="nl-BE" dirty="0"/>
          </a:p>
        </p:txBody>
      </p:sp>
      <p:pic>
        <p:nvPicPr>
          <p:cNvPr id="11" name="Picture 6" descr="Download Laptop Image For Powerpoint PNG Image with No Background -  PNGkey.com">
            <a:extLst>
              <a:ext uri="{FF2B5EF4-FFF2-40B4-BE49-F238E27FC236}">
                <a16:creationId xmlns:a16="http://schemas.microsoft.com/office/drawing/2014/main" id="{500069CA-B146-4E68-AE6F-E34E67D336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5427" y="4196802"/>
            <a:ext cx="3070148" cy="1851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Afbeelding 12">
            <a:extLst>
              <a:ext uri="{FF2B5EF4-FFF2-40B4-BE49-F238E27FC236}">
                <a16:creationId xmlns:a16="http://schemas.microsoft.com/office/drawing/2014/main" id="{9E47482D-5809-4169-9A36-4B9BE07872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4284" y="3767647"/>
            <a:ext cx="492882" cy="306336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13BB8D5-9BB4-4872-86A0-2678487C1A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99374" y="4321960"/>
            <a:ext cx="2162254" cy="14775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01F57A4-4C30-4572-B9BE-7BD718E194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41579" y="4055954"/>
            <a:ext cx="2400497" cy="63976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E52B465-2B9E-4C4B-9D61-CF0744B1F47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7603" y="5060730"/>
            <a:ext cx="1613041" cy="1344201"/>
          </a:xfrm>
          <a:prstGeom prst="rect">
            <a:avLst/>
          </a:prstGeom>
        </p:spPr>
      </p:pic>
      <p:pic>
        <p:nvPicPr>
          <p:cNvPr id="14" name="Picture 13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12412DF3-AF6B-CC4D-93FD-589028736B9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7375" y="226927"/>
            <a:ext cx="2298613" cy="831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3062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E2DBB694-EA40-4360-82BA-B35A2B1A568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18093" y="2715902"/>
            <a:ext cx="4222922" cy="4510088"/>
          </a:xfrm>
        </p:spPr>
        <p:txBody>
          <a:bodyPr/>
          <a:lstStyle/>
          <a:p>
            <a:pPr>
              <a:buFontTx/>
              <a:buChar char="-"/>
            </a:pPr>
            <a:r>
              <a:rPr lang="nl-BE" sz="1800" dirty="0"/>
              <a:t>+ 10k properties data set .</a:t>
            </a:r>
          </a:p>
          <a:p>
            <a:pPr>
              <a:buFontTx/>
              <a:buChar char="-"/>
            </a:pPr>
            <a:r>
              <a:rPr lang="nl-BE" sz="1800" dirty="0"/>
              <a:t>Find features influencing prices.</a:t>
            </a:r>
          </a:p>
          <a:p>
            <a:pPr>
              <a:buFontTx/>
              <a:buChar char="-"/>
            </a:pPr>
            <a:r>
              <a:rPr lang="nl-BE" sz="1800" dirty="0"/>
              <a:t>Clean &amp; engineer the data for ML.</a:t>
            </a:r>
          </a:p>
          <a:p>
            <a:pPr>
              <a:buFontTx/>
              <a:buChar char="-"/>
            </a:pPr>
            <a:r>
              <a:rPr lang="nl-BE" sz="1800" dirty="0"/>
              <a:t>Run predictions</a:t>
            </a:r>
          </a:p>
          <a:p>
            <a:pPr>
              <a:buFontTx/>
              <a:buChar char="-"/>
            </a:pPr>
            <a:r>
              <a:rPr lang="nl-BE" sz="1800" dirty="0"/>
              <a:t>Visualise the data with graphics.</a:t>
            </a:r>
          </a:p>
        </p:txBody>
      </p:sp>
      <p:sp>
        <p:nvSpPr>
          <p:cNvPr id="6" name="Titel 3">
            <a:extLst>
              <a:ext uri="{FF2B5EF4-FFF2-40B4-BE49-F238E27FC236}">
                <a16:creationId xmlns:a16="http://schemas.microsoft.com/office/drawing/2014/main" id="{C58742CB-B3C4-49CA-B4F9-4151D216DC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8093" y="1570643"/>
            <a:ext cx="10078612" cy="831573"/>
          </a:xfrm>
        </p:spPr>
        <p:txBody>
          <a:bodyPr/>
          <a:lstStyle/>
          <a:p>
            <a:r>
              <a:rPr lang="nl-BE" dirty="0"/>
              <a:t>Project Summary</a:t>
            </a:r>
          </a:p>
        </p:txBody>
      </p:sp>
      <p:pic>
        <p:nvPicPr>
          <p:cNvPr id="2" name="Afbeelding 1">
            <a:extLst>
              <a:ext uri="{FF2B5EF4-FFF2-40B4-BE49-F238E27FC236}">
                <a16:creationId xmlns:a16="http://schemas.microsoft.com/office/drawing/2014/main" id="{F2F6A37F-7808-4490-A690-DD43CAABC0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7957" y="0"/>
            <a:ext cx="5559330" cy="6858000"/>
          </a:xfrm>
          <a:prstGeom prst="rect">
            <a:avLst/>
          </a:prstGeom>
        </p:spPr>
      </p:pic>
      <p:pic>
        <p:nvPicPr>
          <p:cNvPr id="10" name="Picture 9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38B4111B-ECA0-C84D-A86E-0F20028318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646" y="36544"/>
            <a:ext cx="2298613" cy="831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937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6DC08123-61EB-4682-BE5E-AD08D9B264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100" y="282826"/>
            <a:ext cx="10078612" cy="831573"/>
          </a:xfrm>
        </p:spPr>
        <p:txBody>
          <a:bodyPr/>
          <a:lstStyle/>
          <a:p>
            <a:r>
              <a:rPr lang="nl-BE" dirty="0"/>
              <a:t>Data Analysis</a:t>
            </a:r>
          </a:p>
        </p:txBody>
      </p:sp>
      <p:pic>
        <p:nvPicPr>
          <p:cNvPr id="19" name="Afbeelding 18">
            <a:extLst>
              <a:ext uri="{FF2B5EF4-FFF2-40B4-BE49-F238E27FC236}">
                <a16:creationId xmlns:a16="http://schemas.microsoft.com/office/drawing/2014/main" id="{8D2133F9-0FA9-47F0-8AFB-A93E9D36A1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3297" y="2860725"/>
            <a:ext cx="662541" cy="113408"/>
          </a:xfrm>
          <a:prstGeom prst="rect">
            <a:avLst/>
          </a:prstGeom>
        </p:spPr>
      </p:pic>
      <p:sp>
        <p:nvSpPr>
          <p:cNvPr id="7" name="Tekstvak 6">
            <a:extLst>
              <a:ext uri="{FF2B5EF4-FFF2-40B4-BE49-F238E27FC236}">
                <a16:creationId xmlns:a16="http://schemas.microsoft.com/office/drawing/2014/main" id="{3FAAE8BB-957E-4869-B6DF-B2A9183C1641}"/>
              </a:ext>
            </a:extLst>
          </p:cNvPr>
          <p:cNvSpPr txBox="1"/>
          <p:nvPr/>
        </p:nvSpPr>
        <p:spPr>
          <a:xfrm>
            <a:off x="264100" y="773902"/>
            <a:ext cx="866208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100" b="1" dirty="0"/>
              <a:t>GOAL :</a:t>
            </a:r>
          </a:p>
          <a:p>
            <a:r>
              <a:rPr lang="en-GB" sz="1100" dirty="0"/>
              <a:t>Create a machine learning model to predict prices on Belgium’s property sales.</a:t>
            </a:r>
            <a:endParaRPr lang="nl-BE" sz="1100" b="1" dirty="0"/>
          </a:p>
        </p:txBody>
      </p:sp>
      <p:pic>
        <p:nvPicPr>
          <p:cNvPr id="22" name="Picture 21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C01284B6-2487-8045-BFA8-57B3926F5F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0348" y="168853"/>
            <a:ext cx="2298613" cy="83157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FF022FEE-8D1B-3B4C-9B39-992F01D802E6}"/>
              </a:ext>
            </a:extLst>
          </p:cNvPr>
          <p:cNvSpPr txBox="1"/>
          <p:nvPr/>
        </p:nvSpPr>
        <p:spPr>
          <a:xfrm>
            <a:off x="1459082" y="4063104"/>
            <a:ext cx="869419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E" dirty="0"/>
              <a:t>Feature Engineering 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BE" dirty="0"/>
              <a:t>Modify the categorical values to numerical so its visualisable &amp; readable to the model.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BE" dirty="0"/>
              <a:t>Subtype of property, region, state of the property*.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GB" dirty="0"/>
              <a:t>House : 5771, Villa : 1027, Apartment 234</a:t>
            </a:r>
            <a:endParaRPr lang="en-BE" dirty="0"/>
          </a:p>
          <a:p>
            <a:pPr marL="800100" lvl="1" indent="-342900">
              <a:buFont typeface="+mj-lt"/>
              <a:buAutoNum type="arabicPeriod"/>
            </a:pPr>
            <a:r>
              <a:rPr lang="en-BE" dirty="0"/>
              <a:t>Remove rows with missing values &amp; convert data types.</a:t>
            </a:r>
          </a:p>
        </p:txBody>
      </p:sp>
      <p:pic>
        <p:nvPicPr>
          <p:cNvPr id="9" name="Picture 8" descr="Background pattern&#10;&#10;Description automatically generated">
            <a:extLst>
              <a:ext uri="{FF2B5EF4-FFF2-40B4-BE49-F238E27FC236}">
                <a16:creationId xmlns:a16="http://schemas.microsoft.com/office/drawing/2014/main" id="{8971D559-220E-8341-A335-139F819351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32089"/>
            <a:ext cx="12192000" cy="212665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5511822-889A-9E4A-B742-470257F0CE17}"/>
              </a:ext>
            </a:extLst>
          </p:cNvPr>
          <p:cNvSpPr txBox="1"/>
          <p:nvPr/>
        </p:nvSpPr>
        <p:spPr>
          <a:xfrm>
            <a:off x="9025749" y="6452063"/>
            <a:ext cx="316625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E" sz="1000" dirty="0"/>
              <a:t>* For state of the property we used : Ordered Scaling</a:t>
            </a:r>
          </a:p>
        </p:txBody>
      </p:sp>
    </p:spTree>
    <p:extLst>
      <p:ext uri="{BB962C8B-B14F-4D97-AF65-F5344CB8AC3E}">
        <p14:creationId xmlns:p14="http://schemas.microsoft.com/office/powerpoint/2010/main" val="2894602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6DC08123-61EB-4682-BE5E-AD08D9B264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100" y="282826"/>
            <a:ext cx="10078612" cy="831573"/>
          </a:xfrm>
        </p:spPr>
        <p:txBody>
          <a:bodyPr/>
          <a:lstStyle/>
          <a:p>
            <a:r>
              <a:rPr lang="nl-BE" dirty="0"/>
              <a:t>Data Analysis</a:t>
            </a:r>
          </a:p>
        </p:txBody>
      </p:sp>
      <p:pic>
        <p:nvPicPr>
          <p:cNvPr id="19" name="Afbeelding 18">
            <a:extLst>
              <a:ext uri="{FF2B5EF4-FFF2-40B4-BE49-F238E27FC236}">
                <a16:creationId xmlns:a16="http://schemas.microsoft.com/office/drawing/2014/main" id="{8D2133F9-0FA9-47F0-8AFB-A93E9D36A1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3297" y="2860725"/>
            <a:ext cx="662541" cy="113408"/>
          </a:xfrm>
          <a:prstGeom prst="rect">
            <a:avLst/>
          </a:prstGeom>
        </p:spPr>
      </p:pic>
      <p:sp>
        <p:nvSpPr>
          <p:cNvPr id="7" name="Tekstvak 6">
            <a:extLst>
              <a:ext uri="{FF2B5EF4-FFF2-40B4-BE49-F238E27FC236}">
                <a16:creationId xmlns:a16="http://schemas.microsoft.com/office/drawing/2014/main" id="{3FAAE8BB-957E-4869-B6DF-B2A9183C1641}"/>
              </a:ext>
            </a:extLst>
          </p:cNvPr>
          <p:cNvSpPr txBox="1"/>
          <p:nvPr/>
        </p:nvSpPr>
        <p:spPr>
          <a:xfrm>
            <a:off x="264100" y="773902"/>
            <a:ext cx="866208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100" b="1" dirty="0"/>
              <a:t>GOAL :</a:t>
            </a:r>
          </a:p>
          <a:p>
            <a:r>
              <a:rPr lang="en-GB" sz="1100" dirty="0"/>
              <a:t>Create a machine learning model to predict prices on Belgium’s property sales.</a:t>
            </a:r>
            <a:endParaRPr lang="nl-BE" sz="1100" b="1" dirty="0"/>
          </a:p>
        </p:txBody>
      </p:sp>
      <p:pic>
        <p:nvPicPr>
          <p:cNvPr id="22" name="Picture 21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C01284B6-2487-8045-BFA8-57B3926F5F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0348" y="168853"/>
            <a:ext cx="2298613" cy="83157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FF022FEE-8D1B-3B4C-9B39-992F01D802E6}"/>
              </a:ext>
            </a:extLst>
          </p:cNvPr>
          <p:cNvSpPr txBox="1"/>
          <p:nvPr/>
        </p:nvSpPr>
        <p:spPr>
          <a:xfrm>
            <a:off x="6846848" y="2701488"/>
            <a:ext cx="869419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E" dirty="0"/>
              <a:t>Data Visualisation : Heatmap*</a:t>
            </a:r>
          </a:p>
          <a:p>
            <a:r>
              <a:rPr lang="en-BE" dirty="0"/>
              <a:t>	- </a:t>
            </a:r>
            <a:r>
              <a:rPr lang="en-GB" dirty="0"/>
              <a:t> Shows which variables are correlated,</a:t>
            </a:r>
          </a:p>
          <a:p>
            <a:r>
              <a:rPr lang="en-GB" dirty="0"/>
              <a:t>	   to a certain degree.</a:t>
            </a:r>
          </a:p>
          <a:p>
            <a:r>
              <a:rPr lang="en-GB" dirty="0"/>
              <a:t>	-  Removed features that are highly </a:t>
            </a:r>
            <a:br>
              <a:rPr lang="en-GB" dirty="0"/>
            </a:br>
            <a:r>
              <a:rPr lang="en-GB" dirty="0"/>
              <a:t>	   correlated or categorical.</a:t>
            </a:r>
            <a:endParaRPr lang="en-BE" dirty="0"/>
          </a:p>
          <a:p>
            <a:r>
              <a:rPr lang="en-BE" dirty="0"/>
              <a:t>	</a:t>
            </a:r>
            <a:r>
              <a:rPr lang="en-GB" dirty="0"/>
              <a:t>-  area (m2) &amp; number of bedrooms</a:t>
            </a:r>
          </a:p>
          <a:p>
            <a:r>
              <a:rPr lang="en-GB" dirty="0"/>
              <a:t>	</a:t>
            </a:r>
            <a:endParaRPr lang="en-BE" dirty="0"/>
          </a:p>
          <a:p>
            <a:pPr marL="342900" indent="-342900">
              <a:buFont typeface="+mj-lt"/>
              <a:buAutoNum type="arabicPeriod"/>
            </a:pPr>
            <a:endParaRPr lang="en-BE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CF442AE-8A1B-4249-BC51-34DCC25F67B3}"/>
              </a:ext>
            </a:extLst>
          </p:cNvPr>
          <p:cNvSpPr txBox="1"/>
          <p:nvPr/>
        </p:nvSpPr>
        <p:spPr>
          <a:xfrm>
            <a:off x="1994049" y="6575174"/>
            <a:ext cx="89177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E" sz="1400" dirty="0"/>
              <a:t>*We based us on numerical values and not on the categorical values for final predictions scoring &amp; evaluations</a:t>
            </a:r>
          </a:p>
        </p:txBody>
      </p:sp>
      <p:pic>
        <p:nvPicPr>
          <p:cNvPr id="8" name="Picture 7" descr="Chart, treemap chart&#10;&#10;Description automatically generated">
            <a:extLst>
              <a:ext uri="{FF2B5EF4-FFF2-40B4-BE49-F238E27FC236}">
                <a16:creationId xmlns:a16="http://schemas.microsoft.com/office/drawing/2014/main" id="{73B19178-FA19-574B-B815-EA1CA8EA3B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720" y="1228372"/>
            <a:ext cx="5217160" cy="5206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3573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Afbeelding 13">
            <a:extLst>
              <a:ext uri="{FF2B5EF4-FFF2-40B4-BE49-F238E27FC236}">
                <a16:creationId xmlns:a16="http://schemas.microsoft.com/office/drawing/2014/main" id="{D485007B-90C7-4A43-BE4B-7AB3B1CD430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49" r="7689"/>
          <a:stretch/>
        </p:blipFill>
        <p:spPr>
          <a:xfrm>
            <a:off x="-1463357" y="-105207"/>
            <a:ext cx="5345581" cy="7000875"/>
          </a:xfrm>
          <a:prstGeom prst="rect">
            <a:avLst/>
          </a:prstGeom>
        </p:spPr>
      </p:pic>
      <p:pic>
        <p:nvPicPr>
          <p:cNvPr id="8" name="Picture 2" descr="Immo te koop en te huur in België | Zimmo">
            <a:extLst>
              <a:ext uri="{FF2B5EF4-FFF2-40B4-BE49-F238E27FC236}">
                <a16:creationId xmlns:a16="http://schemas.microsoft.com/office/drawing/2014/main" id="{1637EB2D-39D2-4677-ADE8-33483B41E1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2365" y="268216"/>
            <a:ext cx="1260460" cy="747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E734057F-F447-3D4F-A5D8-C8C6B48C9A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1634" y="268216"/>
            <a:ext cx="1521921" cy="573932"/>
          </a:xfrm>
          <a:prstGeom prst="rect">
            <a:avLst/>
          </a:prstGeom>
        </p:spPr>
      </p:pic>
      <p:sp>
        <p:nvSpPr>
          <p:cNvPr id="7" name="Titel 3">
            <a:extLst>
              <a:ext uri="{FF2B5EF4-FFF2-40B4-BE49-F238E27FC236}">
                <a16:creationId xmlns:a16="http://schemas.microsoft.com/office/drawing/2014/main" id="{DB0C5F12-A935-3044-970F-EAC36F04EA0E}"/>
              </a:ext>
            </a:extLst>
          </p:cNvPr>
          <p:cNvSpPr txBox="1">
            <a:spLocks/>
          </p:cNvSpPr>
          <p:nvPr/>
        </p:nvSpPr>
        <p:spPr>
          <a:xfrm>
            <a:off x="934943" y="-570569"/>
            <a:ext cx="8293287" cy="19655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nl-BE" sz="32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Prediction Score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EAEA8FF-0239-F444-AF8B-08602DD8E379}"/>
              </a:ext>
            </a:extLst>
          </p:cNvPr>
          <p:cNvSpPr txBox="1"/>
          <p:nvPr/>
        </p:nvSpPr>
        <p:spPr>
          <a:xfrm>
            <a:off x="5904952" y="634566"/>
            <a:ext cx="4070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E" dirty="0"/>
              <a:t>Model : Polynomial &amp; (Multiple) Linear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A1C90D2-5910-5745-8958-A156F52FB09A}"/>
              </a:ext>
            </a:extLst>
          </p:cNvPr>
          <p:cNvSpPr txBox="1"/>
          <p:nvPr/>
        </p:nvSpPr>
        <p:spPr>
          <a:xfrm>
            <a:off x="4821340" y="3225688"/>
            <a:ext cx="397198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E" dirty="0"/>
              <a:t>Area &amp; Bedrooms (Linear)</a:t>
            </a:r>
          </a:p>
          <a:p>
            <a:endParaRPr lang="en-BE" dirty="0"/>
          </a:p>
          <a:p>
            <a:r>
              <a:rPr lang="en-BE" dirty="0"/>
              <a:t>41% (Training Set – 80% of the data)</a:t>
            </a:r>
          </a:p>
          <a:p>
            <a:r>
              <a:rPr lang="en-BE" dirty="0"/>
              <a:t>49% (Test Set – 20% of the data)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1FE14F-AEE7-0D4C-B5DF-E87697E74C79}"/>
              </a:ext>
            </a:extLst>
          </p:cNvPr>
          <p:cNvSpPr txBox="1"/>
          <p:nvPr/>
        </p:nvSpPr>
        <p:spPr>
          <a:xfrm>
            <a:off x="4821340" y="1737197"/>
            <a:ext cx="499367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E" dirty="0"/>
              <a:t>Every column taken into account (Polynomial) :</a:t>
            </a:r>
          </a:p>
          <a:p>
            <a:endParaRPr lang="en-BE" dirty="0"/>
          </a:p>
          <a:p>
            <a:r>
              <a:rPr lang="en-BE" dirty="0"/>
              <a:t>68% (Training Set – 80% of the data)</a:t>
            </a:r>
          </a:p>
          <a:p>
            <a:r>
              <a:rPr lang="en-BE" dirty="0"/>
              <a:t>70% (Test Set – 20% of the data)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CACB87A-5714-B844-ACA3-DB2A74E28A5E}"/>
              </a:ext>
            </a:extLst>
          </p:cNvPr>
          <p:cNvSpPr txBox="1"/>
          <p:nvPr/>
        </p:nvSpPr>
        <p:spPr>
          <a:xfrm>
            <a:off x="3898714" y="6359647"/>
            <a:ext cx="82932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E" sz="1400" dirty="0"/>
              <a:t>*We based us on numerical values and not on the categorical values for final predictions scoring &amp; evaluations.</a:t>
            </a:r>
          </a:p>
        </p:txBody>
      </p:sp>
    </p:spTree>
    <p:extLst>
      <p:ext uri="{BB962C8B-B14F-4D97-AF65-F5344CB8AC3E}">
        <p14:creationId xmlns:p14="http://schemas.microsoft.com/office/powerpoint/2010/main" val="924854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Immo te koop en te huur in België | Zimmo">
            <a:extLst>
              <a:ext uri="{FF2B5EF4-FFF2-40B4-BE49-F238E27FC236}">
                <a16:creationId xmlns:a16="http://schemas.microsoft.com/office/drawing/2014/main" id="{1637EB2D-39D2-4677-ADE8-33483B41E1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2365" y="268216"/>
            <a:ext cx="1260460" cy="747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E734057F-F447-3D4F-A5D8-C8C6B48C9A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1634" y="268216"/>
            <a:ext cx="1521921" cy="573932"/>
          </a:xfrm>
          <a:prstGeom prst="rect">
            <a:avLst/>
          </a:prstGeom>
        </p:spPr>
      </p:pic>
      <p:sp>
        <p:nvSpPr>
          <p:cNvPr id="7" name="Titel 3">
            <a:extLst>
              <a:ext uri="{FF2B5EF4-FFF2-40B4-BE49-F238E27FC236}">
                <a16:creationId xmlns:a16="http://schemas.microsoft.com/office/drawing/2014/main" id="{DB0C5F12-A935-3044-970F-EAC36F04EA0E}"/>
              </a:ext>
            </a:extLst>
          </p:cNvPr>
          <p:cNvSpPr txBox="1">
            <a:spLocks/>
          </p:cNvSpPr>
          <p:nvPr/>
        </p:nvSpPr>
        <p:spPr>
          <a:xfrm>
            <a:off x="-949613" y="-615174"/>
            <a:ext cx="8293287" cy="19655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nl-BE" sz="32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Prediction Score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EAEA8FF-0239-F444-AF8B-08602DD8E379}"/>
              </a:ext>
            </a:extLst>
          </p:cNvPr>
          <p:cNvSpPr txBox="1"/>
          <p:nvPr/>
        </p:nvSpPr>
        <p:spPr>
          <a:xfrm>
            <a:off x="4020396" y="589961"/>
            <a:ext cx="40703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E" dirty="0"/>
              <a:t>Model : Polynomial &amp; (Multiple) Linear</a:t>
            </a:r>
          </a:p>
          <a:p>
            <a:r>
              <a:rPr lang="en-BE" dirty="0"/>
              <a:t>Subsets (Region, Subtype property)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CACB87A-5714-B844-ACA3-DB2A74E28A5E}"/>
              </a:ext>
            </a:extLst>
          </p:cNvPr>
          <p:cNvSpPr txBox="1"/>
          <p:nvPr/>
        </p:nvSpPr>
        <p:spPr>
          <a:xfrm>
            <a:off x="1944931" y="6324682"/>
            <a:ext cx="82932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E" sz="1400" dirty="0"/>
              <a:t>*We based us on numerical values and not on the categorical values for final predictions scoring &amp; evaluations.</a:t>
            </a:r>
          </a:p>
        </p:txBody>
      </p:sp>
      <p:pic>
        <p:nvPicPr>
          <p:cNvPr id="12" name="Picture 11" descr="Table&#10;&#10;Description automatically generated">
            <a:extLst>
              <a:ext uri="{FF2B5EF4-FFF2-40B4-BE49-F238E27FC236}">
                <a16:creationId xmlns:a16="http://schemas.microsoft.com/office/drawing/2014/main" id="{AE80A1BD-1F1E-1842-A8CC-25577C5339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943" y="2047283"/>
            <a:ext cx="10313262" cy="3097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5495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Immo te koop en te huur in België | Zimmo">
            <a:extLst>
              <a:ext uri="{FF2B5EF4-FFF2-40B4-BE49-F238E27FC236}">
                <a16:creationId xmlns:a16="http://schemas.microsoft.com/office/drawing/2014/main" id="{1637EB2D-39D2-4677-ADE8-33483B41E1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2365" y="268216"/>
            <a:ext cx="1260460" cy="747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E734057F-F447-3D4F-A5D8-C8C6B48C9A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1634" y="268216"/>
            <a:ext cx="1521921" cy="573932"/>
          </a:xfrm>
          <a:prstGeom prst="rect">
            <a:avLst/>
          </a:prstGeom>
        </p:spPr>
      </p:pic>
      <p:sp>
        <p:nvSpPr>
          <p:cNvPr id="7" name="Titel 3">
            <a:extLst>
              <a:ext uri="{FF2B5EF4-FFF2-40B4-BE49-F238E27FC236}">
                <a16:creationId xmlns:a16="http://schemas.microsoft.com/office/drawing/2014/main" id="{DB0C5F12-A935-3044-970F-EAC36F04EA0E}"/>
              </a:ext>
            </a:extLst>
          </p:cNvPr>
          <p:cNvSpPr txBox="1">
            <a:spLocks/>
          </p:cNvSpPr>
          <p:nvPr/>
        </p:nvSpPr>
        <p:spPr>
          <a:xfrm>
            <a:off x="-949613" y="-615174"/>
            <a:ext cx="8293287" cy="19655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nl-BE" sz="32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Prediction Scores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CACB87A-5714-B844-ACA3-DB2A74E28A5E}"/>
              </a:ext>
            </a:extLst>
          </p:cNvPr>
          <p:cNvSpPr txBox="1"/>
          <p:nvPr/>
        </p:nvSpPr>
        <p:spPr>
          <a:xfrm>
            <a:off x="1944931" y="6370402"/>
            <a:ext cx="82932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E" sz="1400" dirty="0"/>
              <a:t>*We based us on numerical values and not on the categorical values for final predictions scoring &amp; evaluations.</a:t>
            </a:r>
          </a:p>
        </p:txBody>
      </p:sp>
      <p:pic>
        <p:nvPicPr>
          <p:cNvPr id="9" name="Picture 8" descr="Graphical user interface, application, table&#10;&#10;Description automatically generated">
            <a:extLst>
              <a:ext uri="{FF2B5EF4-FFF2-40B4-BE49-F238E27FC236}">
                <a16:creationId xmlns:a16="http://schemas.microsoft.com/office/drawing/2014/main" id="{2BC0AB93-553A-F544-9D29-E104B4B06ED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415" b="1"/>
          <a:stretch/>
        </p:blipFill>
        <p:spPr>
          <a:xfrm>
            <a:off x="1779646" y="569216"/>
            <a:ext cx="8467423" cy="5755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4833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MadeIn">
      <a:dk1>
        <a:sysClr val="windowText" lastClr="000000"/>
      </a:dk1>
      <a:lt1>
        <a:sysClr val="window" lastClr="FFFFFF"/>
      </a:lt1>
      <a:dk2>
        <a:srgbClr val="262626"/>
      </a:dk2>
      <a:lt2>
        <a:srgbClr val="F2F2F2"/>
      </a:lt2>
      <a:accent1>
        <a:srgbClr val="00AEEF"/>
      </a:accent1>
      <a:accent2>
        <a:srgbClr val="414042"/>
      </a:accent2>
      <a:accent3>
        <a:srgbClr val="F08465"/>
      </a:accent3>
      <a:accent4>
        <a:srgbClr val="F3DE61"/>
      </a:accent4>
      <a:accent5>
        <a:srgbClr val="C9FEC6"/>
      </a:accent5>
      <a:accent6>
        <a:srgbClr val="303F6E"/>
      </a:accent6>
      <a:hlink>
        <a:srgbClr val="00AEEF"/>
      </a:hlink>
      <a:folHlink>
        <a:srgbClr val="414042"/>
      </a:folHlink>
    </a:clrScheme>
    <a:fontScheme name="Made In">
      <a:majorFont>
        <a:latin typeface="Times New Roman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92D5FE79D905D488BFE9B2BEC042CB0" ma:contentTypeVersion="12" ma:contentTypeDescription="Create a new document." ma:contentTypeScope="" ma:versionID="cf61086f08cacc4f9b177c18ff434664">
  <xsd:schema xmlns:xsd="http://www.w3.org/2001/XMLSchema" xmlns:xs="http://www.w3.org/2001/XMLSchema" xmlns:p="http://schemas.microsoft.com/office/2006/metadata/properties" xmlns:ns2="8b6172f2-489c-422d-addf-6076d8128494" xmlns:ns3="4de57407-cb16-46b1-87ac-e2eeba6d605a" targetNamespace="http://schemas.microsoft.com/office/2006/metadata/properties" ma:root="true" ma:fieldsID="b7efd08b4a211e6c16b5a4e2fd225b16" ns2:_="" ns3:_="">
    <xsd:import namespace="8b6172f2-489c-422d-addf-6076d8128494"/>
    <xsd:import namespace="4de57407-cb16-46b1-87ac-e2eeba6d605a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OCR" minOccurs="0"/>
                <xsd:element ref="ns3:MediaServiceAutoKeyPoints" minOccurs="0"/>
                <xsd:element ref="ns3:MediaServiceKeyPoints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b6172f2-489c-422d-addf-6076d8128494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de57407-cb16-46b1-87ac-e2eeba6d605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6266EA5-471D-4D99-919A-2E3F5B59735A}">
  <ds:schemaRefs>
    <ds:schemaRef ds:uri="http://purl.org/dc/elements/1.1/"/>
    <ds:schemaRef ds:uri="http://purl.org/dc/terms/"/>
    <ds:schemaRef ds:uri="http://schemas.microsoft.com/office/infopath/2007/PartnerControls"/>
    <ds:schemaRef ds:uri="http://schemas.microsoft.com/office/2006/documentManagement/types"/>
    <ds:schemaRef ds:uri="http://schemas.openxmlformats.org/package/2006/metadata/core-properties"/>
    <ds:schemaRef ds:uri="http://purl.org/dc/dcmitype/"/>
    <ds:schemaRef ds:uri="http://www.w3.org/XML/1998/namespace"/>
    <ds:schemaRef ds:uri="4de57407-cb16-46b1-87ac-e2eeba6d605a"/>
    <ds:schemaRef ds:uri="8b6172f2-489c-422d-addf-6076d8128494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5FC97E91-00F6-4043-9439-E6D3510383C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044C9D7-D6A7-4408-8AAE-9BA9BD12B73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b6172f2-489c-422d-addf-6076d8128494"/>
    <ds:schemaRef ds:uri="4de57407-cb16-46b1-87ac-e2eeba6d605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834</TotalTime>
  <Words>608</Words>
  <Application>Microsoft Macintosh PowerPoint</Application>
  <PresentationFormat>Widescreen</PresentationFormat>
  <Paragraphs>97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15</vt:i4>
      </vt:variant>
    </vt:vector>
  </HeadingPairs>
  <TitlesOfParts>
    <vt:vector size="26" baseType="lpstr">
      <vt:lpstr>Arial</vt:lpstr>
      <vt:lpstr>Calibri</vt:lpstr>
      <vt:lpstr>Calibri Light</vt:lpstr>
      <vt:lpstr>Lora</vt:lpstr>
      <vt:lpstr>Raleway Black</vt:lpstr>
      <vt:lpstr>Raleway Bold</vt:lpstr>
      <vt:lpstr>Raleway ExtraBold</vt:lpstr>
      <vt:lpstr>Times New Roman</vt:lpstr>
      <vt:lpstr>Vista Slab OT Light</vt:lpstr>
      <vt:lpstr>Office Theme</vt:lpstr>
      <vt:lpstr>Kantoorthema</vt:lpstr>
      <vt:lpstr>PowerPoint Presentation</vt:lpstr>
      <vt:lpstr>PowerPoint Presentation</vt:lpstr>
      <vt:lpstr>Goal : Create a machine learning model to predict prices on Belgian property sales. </vt:lpstr>
      <vt:lpstr>Project Summary</vt:lpstr>
      <vt:lpstr>Data Analysis</vt:lpstr>
      <vt:lpstr>Data Analysis</vt:lpstr>
      <vt:lpstr>PowerPoint Presentation</vt:lpstr>
      <vt:lpstr>PowerPoint Presentation</vt:lpstr>
      <vt:lpstr>PowerPoint Presentation</vt:lpstr>
      <vt:lpstr>PowerPoint Presentation</vt:lpstr>
      <vt:lpstr>Price predictions based on Area</vt:lpstr>
      <vt:lpstr>Data Visualizations</vt:lpstr>
      <vt:lpstr>Data Visualisation</vt:lpstr>
      <vt:lpstr>Conclusions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Bregje Vancoppenolle</dc:creator>
  <cp:lastModifiedBy>Bregje Vancoppenolle</cp:lastModifiedBy>
  <cp:revision>36</cp:revision>
  <dcterms:created xsi:type="dcterms:W3CDTF">2021-06-09T13:52:35Z</dcterms:created>
  <dcterms:modified xsi:type="dcterms:W3CDTF">2021-07-16T10:38:59Z</dcterms:modified>
</cp:coreProperties>
</file>